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F2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608AC-C702-4146-9143-0E134193855C}" type="datetimeFigureOut"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B9AB9-132E-6D40-9815-BFCCDD6F2C7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38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Green arrows = expression increases, red “x” = expression decreases</a:t>
            </a:r>
          </a:p>
          <a:p>
            <a:r>
              <a:rPr lang="en-US"/>
              <a:t>Orange cell = elevated pCO2, blue cell = ambient pCO2</a:t>
            </a:r>
          </a:p>
          <a:p>
            <a:r>
              <a:rPr lang="en-US"/>
              <a:t>Large blue, curved arrow = mechanical stress</a:t>
            </a:r>
          </a:p>
          <a:p>
            <a:r>
              <a:rPr lang="en-US"/>
              <a:t>Green circle = nucleus</a:t>
            </a:r>
          </a:p>
          <a:p>
            <a:r>
              <a:rPr lang="en-US"/>
              <a:t>Pink oval = mitochondrion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B9AB9-132E-6D40-9815-BFCCDD6F2C7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8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Organelles and protein</a:t>
            </a:r>
            <a:r>
              <a:rPr lang="en-US" baseline="0"/>
              <a:t> names in italics</a:t>
            </a:r>
          </a:p>
          <a:p>
            <a:r>
              <a:rPr lang="en-US" baseline="0"/>
              <a:t>Processes caps</a:t>
            </a:r>
          </a:p>
          <a:p>
            <a:r>
              <a:rPr lang="en-US" baseline="0"/>
              <a:t>Intermediate products lower case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B9AB9-132E-6D40-9815-BFCCDD6F2C7F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6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6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7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6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6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2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9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4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3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6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1DE4-02B3-5746-B69E-37DB31214870}" type="datetimeFigureOut"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359C3-7E34-7E4A-8D2C-7126FBB2BE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5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33427" y="2613153"/>
            <a:ext cx="2993616" cy="21533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262330" y="4442225"/>
            <a:ext cx="2851621" cy="21057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252212" y="1465914"/>
            <a:ext cx="2733473" cy="228947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07406" y="1385235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6191" y="2077908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8070" y="1549371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07895" y="404976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H</a:t>
            </a:r>
            <a:r>
              <a:rPr lang="en-US" sz="1400" baseline="30000"/>
              <a:t>+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1032" y="1808904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7569" y="1517848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59061" y="1614403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2551833" y="4089605"/>
            <a:ext cx="0" cy="256218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1421032" y="2298992"/>
            <a:ext cx="289667" cy="467876"/>
            <a:chOff x="3553988" y="1013731"/>
            <a:chExt cx="289667" cy="467876"/>
          </a:xfrm>
          <a:solidFill>
            <a:schemeClr val="accent4">
              <a:lumMod val="75000"/>
            </a:schemeClr>
          </a:solidFill>
        </p:grpSpPr>
        <p:sp>
          <p:nvSpPr>
            <p:cNvPr id="37" name="Block Arc 36"/>
            <p:cNvSpPr/>
            <p:nvPr/>
          </p:nvSpPr>
          <p:spPr>
            <a:xfrm rot="10800000">
              <a:off x="3553988" y="1013731"/>
              <a:ext cx="289667" cy="233938"/>
            </a:xfrm>
            <a:prstGeom prst="blockArc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676539" y="1247669"/>
              <a:ext cx="45719" cy="23393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735108" y="2320375"/>
            <a:ext cx="817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Immune receptor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63122" y="3908878"/>
            <a:ext cx="6008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ATPase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16389" y="3138486"/>
            <a:ext cx="16419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 metabolism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966996" y="3958501"/>
            <a:ext cx="1244612" cy="601555"/>
            <a:chOff x="328968" y="4014201"/>
            <a:chExt cx="1244612" cy="601555"/>
          </a:xfrm>
        </p:grpSpPr>
        <p:sp>
          <p:nvSpPr>
            <p:cNvPr id="47" name="Oval 46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Explosion 1 48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331871" y="5868704"/>
            <a:ext cx="1244612" cy="601555"/>
            <a:chOff x="328968" y="4014201"/>
            <a:chExt cx="1244612" cy="601555"/>
          </a:xfrm>
        </p:grpSpPr>
        <p:sp>
          <p:nvSpPr>
            <p:cNvPr id="56" name="Oval 55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Explosion 1 56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2551833" y="2758708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937275" y="1880111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982678" y="4959554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164156" y="3344397"/>
            <a:ext cx="0" cy="25621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946788" y="3511231"/>
            <a:ext cx="639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28298" y="3400096"/>
            <a:ext cx="1069539" cy="44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 metabolism</a:t>
            </a:r>
          </a:p>
        </p:txBody>
      </p:sp>
      <p:cxnSp>
        <p:nvCxnSpPr>
          <p:cNvPr id="73" name="Curved Connector 72"/>
          <p:cNvCxnSpPr/>
          <p:nvPr/>
        </p:nvCxnSpPr>
        <p:spPr>
          <a:xfrm rot="16200000" flipH="1">
            <a:off x="1147438" y="3847402"/>
            <a:ext cx="258508" cy="20265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1529379" y="436711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793125" y="428913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1625858" y="433369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Curved Connector 80"/>
          <p:cNvCxnSpPr>
            <a:endCxn id="76" idx="1"/>
          </p:cNvCxnSpPr>
          <p:nvPr/>
        </p:nvCxnSpPr>
        <p:spPr>
          <a:xfrm flipV="1">
            <a:off x="1552239" y="4359800"/>
            <a:ext cx="80314" cy="7318"/>
          </a:xfrm>
          <a:prstGeom prst="curvedConnector4">
            <a:avLst>
              <a:gd name="adj1" fmla="val 45831"/>
              <a:gd name="adj2" fmla="val 3580486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76" idx="3"/>
            <a:endCxn id="75" idx="3"/>
          </p:cNvCxnSpPr>
          <p:nvPr/>
        </p:nvCxnSpPr>
        <p:spPr>
          <a:xfrm rot="5400000" flipH="1" flipV="1">
            <a:off x="1693906" y="4379921"/>
            <a:ext cx="44560" cy="167267"/>
          </a:xfrm>
          <a:prstGeom prst="curvedConnector3">
            <a:avLst>
              <a:gd name="adj1" fmla="val -571593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557736" y="4031350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453775" y="4504896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049296" y="4406971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bg2">
                    <a:lumMod val="25000"/>
                  </a:schemeClr>
                </a:solidFill>
              </a:rPr>
              <a:t>ETC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42095" y="4311420"/>
            <a:ext cx="419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ROS</a:t>
            </a:r>
          </a:p>
        </p:txBody>
      </p:sp>
      <p:cxnSp>
        <p:nvCxnSpPr>
          <p:cNvPr id="93" name="Curved Connector 92"/>
          <p:cNvCxnSpPr/>
          <p:nvPr/>
        </p:nvCxnSpPr>
        <p:spPr>
          <a:xfrm flipV="1">
            <a:off x="2081343" y="4442225"/>
            <a:ext cx="283034" cy="2515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025690" y="4357539"/>
            <a:ext cx="427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GST</a:t>
            </a:r>
          </a:p>
        </p:txBody>
      </p:sp>
      <p:cxnSp>
        <p:nvCxnSpPr>
          <p:cNvPr id="96" name="Curved Connector 95"/>
          <p:cNvCxnSpPr/>
          <p:nvPr/>
        </p:nvCxnSpPr>
        <p:spPr>
          <a:xfrm rot="10800000">
            <a:off x="2676118" y="4446742"/>
            <a:ext cx="373997" cy="61509"/>
          </a:xfrm>
          <a:prstGeom prst="curvedConnector3">
            <a:avLst>
              <a:gd name="adj1" fmla="val 50000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 rot="20632926">
            <a:off x="2748060" y="3192063"/>
            <a:ext cx="581480" cy="96700"/>
            <a:chOff x="2256652" y="343009"/>
            <a:chExt cx="4847743" cy="845986"/>
          </a:xfrm>
        </p:grpSpPr>
        <p:grpSp>
          <p:nvGrpSpPr>
            <p:cNvPr id="133" name="Group 132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140" name="Freeform 139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Freeform 140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Freeform 141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135" name="Freeform 134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Freeform 135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Freeform 137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Freeform 138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6" name="Group 145"/>
          <p:cNvGrpSpPr/>
          <p:nvPr/>
        </p:nvGrpSpPr>
        <p:grpSpPr>
          <a:xfrm rot="20632926">
            <a:off x="2823346" y="3475367"/>
            <a:ext cx="566452" cy="85647"/>
            <a:chOff x="2256652" y="343009"/>
            <a:chExt cx="4722456" cy="749286"/>
          </a:xfrm>
          <a:solidFill>
            <a:schemeClr val="tx2">
              <a:lumMod val="75000"/>
            </a:schemeClr>
          </a:solidFill>
        </p:grpSpPr>
        <p:sp>
          <p:nvSpPr>
            <p:cNvPr id="153" name="Freeform 152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oup 146"/>
          <p:cNvGrpSpPr/>
          <p:nvPr/>
        </p:nvGrpSpPr>
        <p:grpSpPr>
          <a:xfrm rot="20632926" flipV="1">
            <a:off x="8040002" y="5453055"/>
            <a:ext cx="566452" cy="85647"/>
            <a:chOff x="2256652" y="343009"/>
            <a:chExt cx="4722456" cy="749286"/>
          </a:xfrm>
        </p:grpSpPr>
        <p:sp>
          <p:nvSpPr>
            <p:cNvPr id="148" name="Freeform 147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9" name="Straight Arrow Connector 158"/>
          <p:cNvCxnSpPr/>
          <p:nvPr/>
        </p:nvCxnSpPr>
        <p:spPr>
          <a:xfrm>
            <a:off x="3044571" y="3340728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2604963" y="2834696"/>
            <a:ext cx="575431" cy="231283"/>
            <a:chOff x="4513974" y="900697"/>
            <a:chExt cx="575431" cy="231283"/>
          </a:xfrm>
        </p:grpSpPr>
        <p:grpSp>
          <p:nvGrpSpPr>
            <p:cNvPr id="160" name="Group 159"/>
            <p:cNvGrpSpPr/>
            <p:nvPr/>
          </p:nvGrpSpPr>
          <p:grpSpPr>
            <a:xfrm>
              <a:off x="4513974" y="900697"/>
              <a:ext cx="575431" cy="206097"/>
              <a:chOff x="4513974" y="900697"/>
              <a:chExt cx="575431" cy="206097"/>
            </a:xfrm>
          </p:grpSpPr>
          <p:grpSp>
            <p:nvGrpSpPr>
              <p:cNvPr id="124" name="Group 123"/>
              <p:cNvGrpSpPr/>
              <p:nvPr/>
            </p:nvGrpSpPr>
            <p:grpSpPr>
              <a:xfrm rot="20632926">
                <a:off x="4513974" y="954475"/>
                <a:ext cx="566452" cy="85647"/>
                <a:chOff x="2256652" y="343009"/>
                <a:chExt cx="4722456" cy="749286"/>
              </a:xfrm>
            </p:grpSpPr>
            <p:sp>
              <p:nvSpPr>
                <p:cNvPr id="119" name="Freeform 118"/>
                <p:cNvSpPr/>
                <p:nvPr/>
              </p:nvSpPr>
              <p:spPr>
                <a:xfrm>
                  <a:off x="3130629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Freeform 119"/>
                <p:cNvSpPr/>
                <p:nvPr/>
              </p:nvSpPr>
              <p:spPr>
                <a:xfrm flipH="1">
                  <a:off x="2256652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Freeform 120"/>
                <p:cNvSpPr/>
                <p:nvPr/>
              </p:nvSpPr>
              <p:spPr>
                <a:xfrm flipH="1">
                  <a:off x="40913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58738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>
                  <a:off x="4950933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27" name="Freeform 126"/>
              <p:cNvSpPr/>
              <p:nvPr/>
            </p:nvSpPr>
            <p:spPr>
              <a:xfrm rot="20632926" flipH="1" flipV="1">
                <a:off x="4540007" y="102114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Freeform 127"/>
              <p:cNvSpPr/>
              <p:nvPr/>
            </p:nvSpPr>
            <p:spPr>
              <a:xfrm rot="20632926" flipH="1" flipV="1">
                <a:off x="4751426" y="960053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Freeform 128"/>
              <p:cNvSpPr/>
              <p:nvPr/>
            </p:nvSpPr>
            <p:spPr>
              <a:xfrm rot="20632926" flipH="1" flipV="1">
                <a:off x="4956830" y="90069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Freeform 129"/>
              <p:cNvSpPr/>
              <p:nvPr/>
            </p:nvSpPr>
            <p:spPr>
              <a:xfrm rot="20632926" flipV="1">
                <a:off x="4850479" y="931429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5" name="Straight Connector 164"/>
            <p:cNvCxnSpPr/>
            <p:nvPr/>
          </p:nvCxnSpPr>
          <p:spPr>
            <a:xfrm>
              <a:off x="4750609" y="93501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4673634" y="104308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TextBox 167"/>
          <p:cNvSpPr txBox="1"/>
          <p:nvPr/>
        </p:nvSpPr>
        <p:spPr>
          <a:xfrm>
            <a:off x="2739033" y="2597331"/>
            <a:ext cx="934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DNA damage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3006580" y="3689852"/>
            <a:ext cx="9181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RNA stability</a:t>
            </a:r>
          </a:p>
        </p:txBody>
      </p:sp>
      <p:cxnSp>
        <p:nvCxnSpPr>
          <p:cNvPr id="171" name="Curved Connector 170"/>
          <p:cNvCxnSpPr/>
          <p:nvPr/>
        </p:nvCxnSpPr>
        <p:spPr>
          <a:xfrm rot="16200000" flipV="1">
            <a:off x="3263889" y="3475864"/>
            <a:ext cx="174042" cy="376044"/>
          </a:xfrm>
          <a:prstGeom prst="curvedConnector2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6213944" y="4834110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 metabolism</a:t>
            </a:r>
          </a:p>
        </p:txBody>
      </p:sp>
      <p:cxnSp>
        <p:nvCxnSpPr>
          <p:cNvPr id="174" name="Straight Arrow Connector 173"/>
          <p:cNvCxnSpPr/>
          <p:nvPr/>
        </p:nvCxnSpPr>
        <p:spPr>
          <a:xfrm>
            <a:off x="6461710" y="5254321"/>
            <a:ext cx="0" cy="25621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6244342" y="5421155"/>
            <a:ext cx="639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025852" y="5310020"/>
            <a:ext cx="1069539" cy="44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 metabolism</a:t>
            </a:r>
          </a:p>
        </p:txBody>
      </p:sp>
      <p:cxnSp>
        <p:nvCxnSpPr>
          <p:cNvPr id="178" name="Straight Arrow Connector 177"/>
          <p:cNvCxnSpPr/>
          <p:nvPr/>
        </p:nvCxnSpPr>
        <p:spPr>
          <a:xfrm>
            <a:off x="6821020" y="5564536"/>
            <a:ext cx="32181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stCxn id="175" idx="2"/>
          </p:cNvCxnSpPr>
          <p:nvPr/>
        </p:nvCxnSpPr>
        <p:spPr>
          <a:xfrm>
            <a:off x="6564114" y="5682765"/>
            <a:ext cx="29318" cy="36244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6378056" y="5910893"/>
            <a:ext cx="43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TCA</a:t>
            </a:r>
          </a:p>
        </p:txBody>
      </p:sp>
      <p:grpSp>
        <p:nvGrpSpPr>
          <p:cNvPr id="186" name="Group 185"/>
          <p:cNvGrpSpPr/>
          <p:nvPr/>
        </p:nvGrpSpPr>
        <p:grpSpPr>
          <a:xfrm rot="20224909">
            <a:off x="7997245" y="5067947"/>
            <a:ext cx="581480" cy="96700"/>
            <a:chOff x="2256652" y="343009"/>
            <a:chExt cx="4847743" cy="845986"/>
          </a:xfrm>
        </p:grpSpPr>
        <p:grpSp>
          <p:nvGrpSpPr>
            <p:cNvPr id="187" name="Group 186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194" name="Freeform 193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Freeform 194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Freeform 195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Freeform 196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Freeform 197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8" name="Group 187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189" name="Freeform 188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Freeform 189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Freeform 190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Freeform 191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Freeform 192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99" name="Straight Arrow Connector 198"/>
          <p:cNvCxnSpPr/>
          <p:nvPr/>
        </p:nvCxnSpPr>
        <p:spPr>
          <a:xfrm>
            <a:off x="8139958" y="52583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8509616" y="4827472"/>
            <a:ext cx="806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AMP synthesis</a:t>
            </a:r>
          </a:p>
        </p:txBody>
      </p:sp>
      <p:cxnSp>
        <p:nvCxnSpPr>
          <p:cNvPr id="204" name="Straight Arrow Connector 203"/>
          <p:cNvCxnSpPr/>
          <p:nvPr/>
        </p:nvCxnSpPr>
        <p:spPr>
          <a:xfrm>
            <a:off x="8267212" y="55616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8136471" y="5944142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9" name="Group 208"/>
          <p:cNvGrpSpPr/>
          <p:nvPr/>
        </p:nvGrpSpPr>
        <p:grpSpPr>
          <a:xfrm>
            <a:off x="8344443" y="5851022"/>
            <a:ext cx="149396" cy="169041"/>
            <a:chOff x="5199704" y="557547"/>
            <a:chExt cx="149396" cy="169041"/>
          </a:xfrm>
        </p:grpSpPr>
        <p:sp>
          <p:nvSpPr>
            <p:cNvPr id="207" name="Oval 206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0" name="TextBox 209"/>
          <p:cNvSpPr txBox="1"/>
          <p:nvPr/>
        </p:nvSpPr>
        <p:spPr>
          <a:xfrm>
            <a:off x="8061998" y="6193671"/>
            <a:ext cx="8097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Ribosomes</a:t>
            </a:r>
          </a:p>
        </p:txBody>
      </p:sp>
      <p:cxnSp>
        <p:nvCxnSpPr>
          <p:cNvPr id="212" name="Straight Arrow Connector 211"/>
          <p:cNvCxnSpPr/>
          <p:nvPr/>
        </p:nvCxnSpPr>
        <p:spPr>
          <a:xfrm flipH="1" flipV="1">
            <a:off x="8419141" y="6045214"/>
            <a:ext cx="47729" cy="17360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TextBox 212"/>
          <p:cNvSpPr txBox="1"/>
          <p:nvPr/>
        </p:nvSpPr>
        <p:spPr>
          <a:xfrm>
            <a:off x="6207034" y="1744170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 metabolism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6237432" y="2293490"/>
            <a:ext cx="639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6993796" y="2169780"/>
            <a:ext cx="1069539" cy="44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 metabolism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7016373" y="2549652"/>
            <a:ext cx="714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Glycogen</a:t>
            </a:r>
          </a:p>
        </p:txBody>
      </p:sp>
      <p:cxnSp>
        <p:nvCxnSpPr>
          <p:cNvPr id="224" name="Curved Connector 223"/>
          <p:cNvCxnSpPr/>
          <p:nvPr/>
        </p:nvCxnSpPr>
        <p:spPr>
          <a:xfrm rot="16200000" flipH="1">
            <a:off x="6727439" y="2321993"/>
            <a:ext cx="184132" cy="574895"/>
          </a:xfrm>
          <a:prstGeom prst="curvedConnector2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1" name="Group 250"/>
          <p:cNvGrpSpPr/>
          <p:nvPr/>
        </p:nvGrpSpPr>
        <p:grpSpPr>
          <a:xfrm>
            <a:off x="6342588" y="2848688"/>
            <a:ext cx="1794574" cy="808005"/>
            <a:chOff x="6233329" y="5129463"/>
            <a:chExt cx="1794574" cy="808005"/>
          </a:xfrm>
        </p:grpSpPr>
        <p:grpSp>
          <p:nvGrpSpPr>
            <p:cNvPr id="225" name="Group 224"/>
            <p:cNvGrpSpPr/>
            <p:nvPr/>
          </p:nvGrpSpPr>
          <p:grpSpPr>
            <a:xfrm>
              <a:off x="6233329" y="5129463"/>
              <a:ext cx="1244612" cy="601555"/>
              <a:chOff x="328968" y="4014201"/>
              <a:chExt cx="1244612" cy="601555"/>
            </a:xfrm>
          </p:grpSpPr>
          <p:sp>
            <p:nvSpPr>
              <p:cNvPr id="226" name="Oval 225"/>
              <p:cNvSpPr/>
              <p:nvPr/>
            </p:nvSpPr>
            <p:spPr>
              <a:xfrm>
                <a:off x="328968" y="4014201"/>
                <a:ext cx="1244612" cy="601555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Explosion 1 226"/>
              <p:cNvSpPr/>
              <p:nvPr/>
            </p:nvSpPr>
            <p:spPr>
              <a:xfrm>
                <a:off x="511106" y="4081040"/>
                <a:ext cx="920032" cy="512436"/>
              </a:xfrm>
              <a:prstGeom prst="irregularSeal1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8" name="Oval 227"/>
            <p:cNvSpPr/>
            <p:nvPr/>
          </p:nvSpPr>
          <p:spPr>
            <a:xfrm>
              <a:off x="6795712" y="5538080"/>
              <a:ext cx="45719" cy="17823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7059458" y="5460100"/>
              <a:ext cx="45719" cy="17823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6892191" y="5504660"/>
              <a:ext cx="45719" cy="178239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1" name="Curved Connector 230"/>
            <p:cNvCxnSpPr>
              <a:endCxn id="230" idx="1"/>
            </p:cNvCxnSpPr>
            <p:nvPr/>
          </p:nvCxnSpPr>
          <p:spPr>
            <a:xfrm flipV="1">
              <a:off x="6818572" y="5530762"/>
              <a:ext cx="80314" cy="7318"/>
            </a:xfrm>
            <a:prstGeom prst="curvedConnector4">
              <a:avLst>
                <a:gd name="adj1" fmla="val 45831"/>
                <a:gd name="adj2" fmla="val 3580486"/>
              </a:avLst>
            </a:prstGeom>
            <a:ln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urved Connector 231"/>
            <p:cNvCxnSpPr>
              <a:stCxn id="230" idx="3"/>
              <a:endCxn id="229" idx="3"/>
            </p:cNvCxnSpPr>
            <p:nvPr/>
          </p:nvCxnSpPr>
          <p:spPr>
            <a:xfrm rot="5400000" flipH="1" flipV="1">
              <a:off x="6960239" y="5550883"/>
              <a:ext cx="44560" cy="167267"/>
            </a:xfrm>
            <a:prstGeom prst="curvedConnector3">
              <a:avLst>
                <a:gd name="adj1" fmla="val -571593"/>
              </a:avLst>
            </a:prstGeom>
            <a:ln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TextBox 232"/>
            <p:cNvSpPr txBox="1"/>
            <p:nvPr/>
          </p:nvSpPr>
          <p:spPr>
            <a:xfrm>
              <a:off x="6824069" y="5202312"/>
              <a:ext cx="2836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/>
                <a:t>e</a:t>
              </a:r>
              <a:r>
                <a:rPr lang="en-US" sz="1100" baseline="30000"/>
                <a:t>-</a:t>
              </a: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6720108" y="5675858"/>
              <a:ext cx="28364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/>
                <a:t>e</a:t>
              </a:r>
              <a:r>
                <a:rPr lang="en-US" sz="1100" baseline="30000"/>
                <a:t>-</a:t>
              </a: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6315629" y="5577933"/>
              <a:ext cx="4026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>
                  <a:solidFill>
                    <a:schemeClr val="bg2">
                      <a:lumMod val="25000"/>
                    </a:schemeClr>
                  </a:solidFill>
                </a:rPr>
                <a:t>ETC</a:t>
              </a: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7608428" y="5482382"/>
              <a:ext cx="41947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/>
                <a:t>ROS</a:t>
              </a:r>
            </a:p>
          </p:txBody>
        </p:sp>
        <p:cxnSp>
          <p:nvCxnSpPr>
            <p:cNvPr id="237" name="Curved Connector 236"/>
            <p:cNvCxnSpPr/>
            <p:nvPr/>
          </p:nvCxnSpPr>
          <p:spPr>
            <a:xfrm flipV="1">
              <a:off x="7347676" y="5613187"/>
              <a:ext cx="283034" cy="25152"/>
            </a:xfrm>
            <a:prstGeom prst="curvedConnector3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2" name="TextBox 251"/>
          <p:cNvSpPr txBox="1"/>
          <p:nvPr/>
        </p:nvSpPr>
        <p:spPr>
          <a:xfrm>
            <a:off x="8500661" y="2990806"/>
            <a:ext cx="407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GST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8201647" y="3242170"/>
            <a:ext cx="9123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Dual oxidase</a:t>
            </a:r>
          </a:p>
        </p:txBody>
      </p:sp>
      <p:cxnSp>
        <p:nvCxnSpPr>
          <p:cNvPr id="255" name="Curved Connector 254"/>
          <p:cNvCxnSpPr>
            <a:stCxn id="252" idx="1"/>
            <a:endCxn id="236" idx="3"/>
          </p:cNvCxnSpPr>
          <p:nvPr/>
        </p:nvCxnSpPr>
        <p:spPr>
          <a:xfrm rot="10800000" flipV="1">
            <a:off x="8137163" y="3121610"/>
            <a:ext cx="363499" cy="210801"/>
          </a:xfrm>
          <a:prstGeom prst="curvedConnector3">
            <a:avLst>
              <a:gd name="adj1" fmla="val 50000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Curved Connector 256"/>
          <p:cNvCxnSpPr>
            <a:endCxn id="236" idx="2"/>
          </p:cNvCxnSpPr>
          <p:nvPr/>
        </p:nvCxnSpPr>
        <p:spPr>
          <a:xfrm rot="10800000" flipV="1">
            <a:off x="7927425" y="3368535"/>
            <a:ext cx="384328" cy="94681"/>
          </a:xfrm>
          <a:prstGeom prst="curvedConnector4">
            <a:avLst>
              <a:gd name="adj1" fmla="val 22714"/>
              <a:gd name="adj2" fmla="val 341442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9" name="Group 258"/>
          <p:cNvGrpSpPr/>
          <p:nvPr/>
        </p:nvGrpSpPr>
        <p:grpSpPr>
          <a:xfrm rot="20224909">
            <a:off x="7923302" y="2014556"/>
            <a:ext cx="581480" cy="96700"/>
            <a:chOff x="2256652" y="343009"/>
            <a:chExt cx="4847743" cy="845986"/>
          </a:xfrm>
        </p:grpSpPr>
        <p:grpSp>
          <p:nvGrpSpPr>
            <p:cNvPr id="260" name="Group 259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267" name="Freeform 266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Freeform 267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Freeform 268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Freeform 269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Freeform 270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1" name="Group 260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262" name="Freeform 261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Freeform 262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Freeform 263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Freeform 264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Freeform 265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2" name="Group 271"/>
          <p:cNvGrpSpPr/>
          <p:nvPr/>
        </p:nvGrpSpPr>
        <p:grpSpPr>
          <a:xfrm rot="20632926" flipV="1">
            <a:off x="8042882" y="2387682"/>
            <a:ext cx="566452" cy="85647"/>
            <a:chOff x="2256652" y="343009"/>
            <a:chExt cx="4722456" cy="749286"/>
          </a:xfrm>
        </p:grpSpPr>
        <p:sp>
          <p:nvSpPr>
            <p:cNvPr id="273" name="Freeform 272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Freeform 275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8" name="Straight Arrow Connector 277"/>
          <p:cNvCxnSpPr/>
          <p:nvPr/>
        </p:nvCxnSpPr>
        <p:spPr>
          <a:xfrm>
            <a:off x="8142838" y="2192986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>
          <a:xfrm>
            <a:off x="8281234" y="2474804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8243234" y="2707236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1" name="Group 280"/>
          <p:cNvGrpSpPr/>
          <p:nvPr/>
        </p:nvGrpSpPr>
        <p:grpSpPr>
          <a:xfrm>
            <a:off x="8459049" y="2613267"/>
            <a:ext cx="149396" cy="169041"/>
            <a:chOff x="5199704" y="557547"/>
            <a:chExt cx="149396" cy="169041"/>
          </a:xfrm>
        </p:grpSpPr>
        <p:sp>
          <p:nvSpPr>
            <p:cNvPr id="282" name="Oval 281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4" name="TextBox 283"/>
          <p:cNvSpPr txBox="1"/>
          <p:nvPr/>
        </p:nvSpPr>
        <p:spPr>
          <a:xfrm>
            <a:off x="7700966" y="2771579"/>
            <a:ext cx="8097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Ribosomes</a:t>
            </a:r>
          </a:p>
        </p:txBody>
      </p:sp>
      <p:cxnSp>
        <p:nvCxnSpPr>
          <p:cNvPr id="287" name="Straight Arrow Connector 286"/>
          <p:cNvCxnSpPr>
            <a:endCxn id="283" idx="7"/>
          </p:cNvCxnSpPr>
          <p:nvPr/>
        </p:nvCxnSpPr>
        <p:spPr>
          <a:xfrm flipV="1">
            <a:off x="8193268" y="2723889"/>
            <a:ext cx="287660" cy="11566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8281234" y="1131716"/>
            <a:ext cx="289667" cy="467876"/>
            <a:chOff x="8281234" y="1131716"/>
            <a:chExt cx="289667" cy="467876"/>
          </a:xfrm>
        </p:grpSpPr>
        <p:sp>
          <p:nvSpPr>
            <p:cNvPr id="290" name="Block Arc 289"/>
            <p:cNvSpPr/>
            <p:nvPr/>
          </p:nvSpPr>
          <p:spPr>
            <a:xfrm rot="10800000">
              <a:off x="8281234" y="1131716"/>
              <a:ext cx="289667" cy="233938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8403785" y="1365654"/>
              <a:ext cx="45719" cy="2339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2" name="TextBox 291"/>
          <p:cNvSpPr txBox="1"/>
          <p:nvPr/>
        </p:nvSpPr>
        <p:spPr>
          <a:xfrm>
            <a:off x="8000470" y="837589"/>
            <a:ext cx="9580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ECM proteins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564877" y="2751262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/>
          <p:nvPr/>
        </p:nvCxnSpPr>
        <p:spPr>
          <a:xfrm rot="16200000">
            <a:off x="1654601" y="3538819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/>
          <p:nvPr/>
        </p:nvCxnSpPr>
        <p:spPr>
          <a:xfrm rot="16200000">
            <a:off x="6934030" y="2305965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>
            <a:off x="6548040" y="2147458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/>
          <p:nvPr/>
        </p:nvCxnSpPr>
        <p:spPr>
          <a:xfrm flipH="1">
            <a:off x="8559786" y="5222809"/>
            <a:ext cx="86383" cy="1840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868" y="1015903"/>
            <a:ext cx="2958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Effects of Ocean Acidification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1354824" y="4858043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6207034" y="265640"/>
            <a:ext cx="2838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Effects of Mechanical Stress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6866531" y="3694773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6871449" y="6479703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Ambient pCO</a:t>
            </a:r>
            <a:r>
              <a:rPr lang="en-US" baseline="-25000"/>
              <a:t>2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1086886" y="3885235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6466612" y="2778521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6526221" y="6191408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8259507" y="1980465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8291099" y="5406842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2890832" y="2847020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grpSp>
        <p:nvGrpSpPr>
          <p:cNvPr id="34" name="Group 33"/>
          <p:cNvGrpSpPr/>
          <p:nvPr/>
        </p:nvGrpSpPr>
        <p:grpSpPr>
          <a:xfrm rot="5400000">
            <a:off x="2159274" y="4010497"/>
            <a:ext cx="243710" cy="382558"/>
            <a:chOff x="2559212" y="2503068"/>
            <a:chExt cx="243710" cy="382558"/>
          </a:xfrm>
        </p:grpSpPr>
        <p:sp>
          <p:nvSpPr>
            <p:cNvPr id="24" name="Oval 23"/>
            <p:cNvSpPr/>
            <p:nvPr/>
          </p:nvSpPr>
          <p:spPr>
            <a:xfrm>
              <a:off x="2687393" y="2503737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601939" y="2503068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/>
            <p:cNvSpPr/>
            <p:nvPr/>
          </p:nvSpPr>
          <p:spPr>
            <a:xfrm>
              <a:off x="2559212" y="2736017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2638340" y="2741885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Oval 257"/>
            <p:cNvSpPr/>
            <p:nvPr/>
          </p:nvSpPr>
          <p:spPr>
            <a:xfrm>
              <a:off x="2717468" y="2747753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3" name="Straight Arrow Connector 222"/>
          <p:cNvCxnSpPr/>
          <p:nvPr/>
        </p:nvCxnSpPr>
        <p:spPr>
          <a:xfrm rot="5400000">
            <a:off x="2145505" y="4094860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>
            <a:off x="8421721" y="1074777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17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5039" y="2613153"/>
            <a:ext cx="2993616" cy="21533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" name="Rounded Rectangle 2"/>
          <p:cNvSpPr/>
          <p:nvPr/>
        </p:nvSpPr>
        <p:spPr>
          <a:xfrm>
            <a:off x="6262330" y="4442225"/>
            <a:ext cx="2851621" cy="21057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252212" y="1465914"/>
            <a:ext cx="2733473" cy="228947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9018" y="1385235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803" y="2077908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9682" y="1549371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09507" y="404976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H</a:t>
            </a:r>
            <a:r>
              <a:rPr lang="en-US" sz="1400" baseline="3000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2644" y="1808904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9181" y="1517848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0673" y="1614403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953445" y="4089605"/>
            <a:ext cx="0" cy="256218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822644" y="2298992"/>
            <a:ext cx="289667" cy="467876"/>
            <a:chOff x="3553988" y="1013731"/>
            <a:chExt cx="289667" cy="467876"/>
          </a:xfrm>
          <a:solidFill>
            <a:schemeClr val="accent4">
              <a:lumMod val="75000"/>
            </a:schemeClr>
          </a:solidFill>
        </p:grpSpPr>
        <p:sp>
          <p:nvSpPr>
            <p:cNvPr id="14" name="Block Arc 13"/>
            <p:cNvSpPr/>
            <p:nvPr/>
          </p:nvSpPr>
          <p:spPr>
            <a:xfrm rot="10800000">
              <a:off x="3553988" y="1013731"/>
              <a:ext cx="289667" cy="233938"/>
            </a:xfrm>
            <a:prstGeom prst="blockArc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76539" y="1247669"/>
              <a:ext cx="45719" cy="23393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6720" y="2320375"/>
            <a:ext cx="817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/>
              <a:t>Immune receptor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64734" y="3908878"/>
            <a:ext cx="6360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ATPase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1347" y="2977079"/>
            <a:ext cx="16419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 METABOLISM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68608" y="3958501"/>
            <a:ext cx="1244612" cy="601555"/>
            <a:chOff x="328968" y="4014201"/>
            <a:chExt cx="1244612" cy="601555"/>
          </a:xfrm>
        </p:grpSpPr>
        <p:sp>
          <p:nvSpPr>
            <p:cNvPr id="20" name="Oval 19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Explosion 1 20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331871" y="5868704"/>
            <a:ext cx="1244612" cy="601555"/>
            <a:chOff x="328968" y="4014201"/>
            <a:chExt cx="1244612" cy="601555"/>
          </a:xfrm>
        </p:grpSpPr>
        <p:sp>
          <p:nvSpPr>
            <p:cNvPr id="23" name="Oval 22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Explosion 1 23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1953445" y="2758708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937275" y="1880111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982678" y="4959554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65768" y="3344397"/>
            <a:ext cx="0" cy="25621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48400" y="3511231"/>
            <a:ext cx="616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29910" y="3400096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 </a:t>
            </a:r>
          </a:p>
          <a:p>
            <a:r>
              <a:rPr lang="en-US" sz="1100"/>
              <a:t>METABOLISM</a:t>
            </a:r>
          </a:p>
        </p:txBody>
      </p:sp>
      <p:cxnSp>
        <p:nvCxnSpPr>
          <p:cNvPr id="31" name="Curved Connector 30"/>
          <p:cNvCxnSpPr/>
          <p:nvPr/>
        </p:nvCxnSpPr>
        <p:spPr>
          <a:xfrm rot="16200000" flipH="1">
            <a:off x="549050" y="3847402"/>
            <a:ext cx="258508" cy="20265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30991" y="436711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194737" y="428913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027470" y="433369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Curved Connector 34"/>
          <p:cNvCxnSpPr>
            <a:endCxn id="34" idx="1"/>
          </p:cNvCxnSpPr>
          <p:nvPr/>
        </p:nvCxnSpPr>
        <p:spPr>
          <a:xfrm flipV="1">
            <a:off x="953851" y="4359800"/>
            <a:ext cx="80314" cy="7318"/>
          </a:xfrm>
          <a:prstGeom prst="curvedConnector4">
            <a:avLst>
              <a:gd name="adj1" fmla="val 45831"/>
              <a:gd name="adj2" fmla="val 3580486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34" idx="3"/>
            <a:endCxn id="33" idx="3"/>
          </p:cNvCxnSpPr>
          <p:nvPr/>
        </p:nvCxnSpPr>
        <p:spPr>
          <a:xfrm rot="5400000" flipH="1" flipV="1">
            <a:off x="1095518" y="4379921"/>
            <a:ext cx="44560" cy="167267"/>
          </a:xfrm>
          <a:prstGeom prst="curvedConnector3">
            <a:avLst>
              <a:gd name="adj1" fmla="val -571593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59348" y="4031350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5387" y="4504896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0908" y="4406971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ETC</a:t>
            </a:r>
          </a:p>
        </p:txBody>
      </p:sp>
      <p:cxnSp>
        <p:nvCxnSpPr>
          <p:cNvPr id="41" name="Curved Connector 40"/>
          <p:cNvCxnSpPr/>
          <p:nvPr/>
        </p:nvCxnSpPr>
        <p:spPr>
          <a:xfrm flipV="1">
            <a:off x="1482955" y="4442225"/>
            <a:ext cx="283034" cy="2515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194362" y="4431279"/>
            <a:ext cx="1065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ANTIOXIDANT</a:t>
            </a:r>
          </a:p>
        </p:txBody>
      </p:sp>
      <p:grpSp>
        <p:nvGrpSpPr>
          <p:cNvPr id="44" name="Group 43"/>
          <p:cNvGrpSpPr/>
          <p:nvPr/>
        </p:nvGrpSpPr>
        <p:grpSpPr>
          <a:xfrm rot="20632926">
            <a:off x="2149672" y="3192063"/>
            <a:ext cx="581480" cy="96700"/>
            <a:chOff x="2256652" y="343009"/>
            <a:chExt cx="4847743" cy="845986"/>
          </a:xfrm>
        </p:grpSpPr>
        <p:grpSp>
          <p:nvGrpSpPr>
            <p:cNvPr id="45" name="Group 44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52" name="Freeform 51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Freeform 52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Freeform 53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47" name="Freeform 46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eeform 47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 48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Freeform 49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 rot="20632926">
            <a:off x="2224958" y="3475367"/>
            <a:ext cx="566452" cy="85647"/>
            <a:chOff x="2256652" y="343009"/>
            <a:chExt cx="4722456" cy="749286"/>
          </a:xfrm>
          <a:solidFill>
            <a:schemeClr val="tx2">
              <a:lumMod val="75000"/>
            </a:schemeClr>
          </a:solidFill>
        </p:grpSpPr>
        <p:sp>
          <p:nvSpPr>
            <p:cNvPr id="58" name="Freeform 57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 rot="20632926" flipV="1">
            <a:off x="8040002" y="5453055"/>
            <a:ext cx="566452" cy="85647"/>
            <a:chOff x="2256652" y="343009"/>
            <a:chExt cx="4722456" cy="749286"/>
          </a:xfrm>
        </p:grpSpPr>
        <p:sp>
          <p:nvSpPr>
            <p:cNvPr id="64" name="Freeform 63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Arrow Connector 68"/>
          <p:cNvCxnSpPr/>
          <p:nvPr/>
        </p:nvCxnSpPr>
        <p:spPr>
          <a:xfrm>
            <a:off x="2446183" y="3340728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2006575" y="2834696"/>
            <a:ext cx="575431" cy="231283"/>
            <a:chOff x="4513974" y="900697"/>
            <a:chExt cx="575431" cy="231283"/>
          </a:xfrm>
        </p:grpSpPr>
        <p:grpSp>
          <p:nvGrpSpPr>
            <p:cNvPr id="71" name="Group 70"/>
            <p:cNvGrpSpPr/>
            <p:nvPr/>
          </p:nvGrpSpPr>
          <p:grpSpPr>
            <a:xfrm>
              <a:off x="4513974" y="900697"/>
              <a:ext cx="575431" cy="206097"/>
              <a:chOff x="4513974" y="900697"/>
              <a:chExt cx="575431" cy="206097"/>
            </a:xfrm>
          </p:grpSpPr>
          <p:grpSp>
            <p:nvGrpSpPr>
              <p:cNvPr id="74" name="Group 73"/>
              <p:cNvGrpSpPr/>
              <p:nvPr/>
            </p:nvGrpSpPr>
            <p:grpSpPr>
              <a:xfrm rot="20632926">
                <a:off x="4513974" y="954475"/>
                <a:ext cx="566452" cy="85647"/>
                <a:chOff x="2256652" y="343009"/>
                <a:chExt cx="4722456" cy="749286"/>
              </a:xfrm>
            </p:grpSpPr>
            <p:sp>
              <p:nvSpPr>
                <p:cNvPr id="79" name="Freeform 78"/>
                <p:cNvSpPr/>
                <p:nvPr/>
              </p:nvSpPr>
              <p:spPr>
                <a:xfrm>
                  <a:off x="3130629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Freeform 79"/>
                <p:cNvSpPr/>
                <p:nvPr/>
              </p:nvSpPr>
              <p:spPr>
                <a:xfrm flipH="1">
                  <a:off x="2256652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Freeform 80"/>
                <p:cNvSpPr/>
                <p:nvPr/>
              </p:nvSpPr>
              <p:spPr>
                <a:xfrm flipH="1">
                  <a:off x="40913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Freeform 81"/>
                <p:cNvSpPr/>
                <p:nvPr/>
              </p:nvSpPr>
              <p:spPr>
                <a:xfrm flipH="1">
                  <a:off x="58738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Freeform 82"/>
                <p:cNvSpPr/>
                <p:nvPr/>
              </p:nvSpPr>
              <p:spPr>
                <a:xfrm>
                  <a:off x="4950933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Freeform 74"/>
              <p:cNvSpPr/>
              <p:nvPr/>
            </p:nvSpPr>
            <p:spPr>
              <a:xfrm rot="20632926" flipH="1" flipV="1">
                <a:off x="4540007" y="102114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 rot="20632926" flipH="1" flipV="1">
                <a:off x="4751426" y="960053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20632926" flipH="1" flipV="1">
                <a:off x="4956830" y="90069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rot="20632926" flipV="1">
                <a:off x="4850479" y="931429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>
              <a:off x="4750609" y="93501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673634" y="104308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2140645" y="2597331"/>
            <a:ext cx="10054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DNA DAMAGE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322708" y="3689852"/>
            <a:ext cx="1025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RNA STABILITY</a:t>
            </a:r>
          </a:p>
        </p:txBody>
      </p:sp>
      <p:cxnSp>
        <p:nvCxnSpPr>
          <p:cNvPr id="86" name="Curved Connector 85"/>
          <p:cNvCxnSpPr/>
          <p:nvPr/>
        </p:nvCxnSpPr>
        <p:spPr>
          <a:xfrm rot="16200000" flipV="1">
            <a:off x="2665501" y="3475864"/>
            <a:ext cx="174042" cy="376044"/>
          </a:xfrm>
          <a:prstGeom prst="curvedConnector2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13944" y="4834110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</a:t>
            </a:r>
          </a:p>
          <a:p>
            <a:r>
              <a:rPr lang="en-US" sz="1100"/>
              <a:t>METABOLISM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461710" y="5254321"/>
            <a:ext cx="0" cy="25621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244342" y="5421155"/>
            <a:ext cx="616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025852" y="5310020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</a:t>
            </a:r>
          </a:p>
          <a:p>
            <a:r>
              <a:rPr lang="en-US" sz="1100"/>
              <a:t>METABOLISM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6821020" y="5564536"/>
            <a:ext cx="32181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9" idx="2"/>
          </p:cNvCxnSpPr>
          <p:nvPr/>
        </p:nvCxnSpPr>
        <p:spPr>
          <a:xfrm>
            <a:off x="6552818" y="5682765"/>
            <a:ext cx="40614" cy="36244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378056" y="5910893"/>
            <a:ext cx="43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TCA</a:t>
            </a:r>
          </a:p>
        </p:txBody>
      </p:sp>
      <p:grpSp>
        <p:nvGrpSpPr>
          <p:cNvPr id="94" name="Group 93"/>
          <p:cNvGrpSpPr/>
          <p:nvPr/>
        </p:nvGrpSpPr>
        <p:grpSpPr>
          <a:xfrm rot="20224909">
            <a:off x="7997245" y="5067947"/>
            <a:ext cx="581480" cy="96700"/>
            <a:chOff x="2256652" y="343009"/>
            <a:chExt cx="4847743" cy="845986"/>
          </a:xfrm>
        </p:grpSpPr>
        <p:grpSp>
          <p:nvGrpSpPr>
            <p:cNvPr id="95" name="Group 94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102" name="Freeform 101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Freeform 103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Freeform 104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Freeform 105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97" name="Freeform 96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Freeform 97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Freeform 98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Freeform 99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Freeform 100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07" name="Straight Arrow Connector 106"/>
          <p:cNvCxnSpPr/>
          <p:nvPr/>
        </p:nvCxnSpPr>
        <p:spPr>
          <a:xfrm>
            <a:off x="8139958" y="52583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448556" y="4827472"/>
            <a:ext cx="806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AMP SYNTHESIS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8267212" y="55616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8136471" y="5944142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8344443" y="5851022"/>
            <a:ext cx="149396" cy="169041"/>
            <a:chOff x="5199704" y="557547"/>
            <a:chExt cx="149396" cy="169041"/>
          </a:xfrm>
        </p:grpSpPr>
        <p:sp>
          <p:nvSpPr>
            <p:cNvPr id="112" name="Oval 111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8061998" y="6193671"/>
            <a:ext cx="99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TRANSLATION</a:t>
            </a:r>
          </a:p>
        </p:txBody>
      </p:sp>
      <p:cxnSp>
        <p:nvCxnSpPr>
          <p:cNvPr id="115" name="Straight Arrow Connector 114"/>
          <p:cNvCxnSpPr/>
          <p:nvPr/>
        </p:nvCxnSpPr>
        <p:spPr>
          <a:xfrm flipH="1" flipV="1">
            <a:off x="8419141" y="6045214"/>
            <a:ext cx="47729" cy="17360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6207034" y="1744170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237432" y="2293490"/>
            <a:ext cx="616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6993796" y="2169780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016373" y="2549652"/>
            <a:ext cx="6920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glycogen</a:t>
            </a:r>
          </a:p>
        </p:txBody>
      </p:sp>
      <p:cxnSp>
        <p:nvCxnSpPr>
          <p:cNvPr id="120" name="Curved Connector 119"/>
          <p:cNvCxnSpPr/>
          <p:nvPr/>
        </p:nvCxnSpPr>
        <p:spPr>
          <a:xfrm rot="16200000" flipH="1">
            <a:off x="6727439" y="2321993"/>
            <a:ext cx="184132" cy="574895"/>
          </a:xfrm>
          <a:prstGeom prst="curvedConnector2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6342588" y="2848688"/>
            <a:ext cx="1244612" cy="601555"/>
            <a:chOff x="328968" y="4014201"/>
            <a:chExt cx="1244612" cy="601555"/>
          </a:xfrm>
        </p:grpSpPr>
        <p:sp>
          <p:nvSpPr>
            <p:cNvPr id="133" name="Oval 132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Explosion 1 133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3" name="Oval 122"/>
          <p:cNvSpPr/>
          <p:nvPr/>
        </p:nvSpPr>
        <p:spPr>
          <a:xfrm>
            <a:off x="6904971" y="3257305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7168717" y="3179325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001450" y="3223885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Curved Connector 125"/>
          <p:cNvCxnSpPr>
            <a:endCxn id="125" idx="1"/>
          </p:cNvCxnSpPr>
          <p:nvPr/>
        </p:nvCxnSpPr>
        <p:spPr>
          <a:xfrm flipV="1">
            <a:off x="6927831" y="3249987"/>
            <a:ext cx="80314" cy="7318"/>
          </a:xfrm>
          <a:prstGeom prst="curvedConnector4">
            <a:avLst>
              <a:gd name="adj1" fmla="val 45831"/>
              <a:gd name="adj2" fmla="val 3580486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urved Connector 126"/>
          <p:cNvCxnSpPr>
            <a:stCxn id="125" idx="3"/>
            <a:endCxn id="124" idx="3"/>
          </p:cNvCxnSpPr>
          <p:nvPr/>
        </p:nvCxnSpPr>
        <p:spPr>
          <a:xfrm rot="5400000" flipH="1" flipV="1">
            <a:off x="7069498" y="3270108"/>
            <a:ext cx="44560" cy="167267"/>
          </a:xfrm>
          <a:prstGeom prst="curvedConnector3">
            <a:avLst>
              <a:gd name="adj1" fmla="val -571593"/>
            </a:avLst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933328" y="2921537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829367" y="3395083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424888" y="3297158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ETC</a:t>
            </a:r>
          </a:p>
        </p:txBody>
      </p:sp>
      <p:cxnSp>
        <p:nvCxnSpPr>
          <p:cNvPr id="132" name="Curved Connector 131"/>
          <p:cNvCxnSpPr/>
          <p:nvPr/>
        </p:nvCxnSpPr>
        <p:spPr>
          <a:xfrm flipV="1">
            <a:off x="7456935" y="3332412"/>
            <a:ext cx="283034" cy="2515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7945570" y="3462860"/>
            <a:ext cx="9925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ANTIOXIDANT</a:t>
            </a:r>
          </a:p>
        </p:txBody>
      </p:sp>
      <p:grpSp>
        <p:nvGrpSpPr>
          <p:cNvPr id="139" name="Group 138"/>
          <p:cNvGrpSpPr/>
          <p:nvPr/>
        </p:nvGrpSpPr>
        <p:grpSpPr>
          <a:xfrm rot="20224909">
            <a:off x="7923302" y="2014556"/>
            <a:ext cx="581480" cy="96700"/>
            <a:chOff x="2256652" y="343009"/>
            <a:chExt cx="4847743" cy="845986"/>
          </a:xfrm>
        </p:grpSpPr>
        <p:grpSp>
          <p:nvGrpSpPr>
            <p:cNvPr id="140" name="Group 139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147" name="Freeform 146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Freeform 147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Freeform 148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Freeform 143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Freeform 144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 rot="20632926" flipV="1">
            <a:off x="8042882" y="2387682"/>
            <a:ext cx="566452" cy="85647"/>
            <a:chOff x="2256652" y="343009"/>
            <a:chExt cx="4722456" cy="749286"/>
          </a:xfrm>
        </p:grpSpPr>
        <p:sp>
          <p:nvSpPr>
            <p:cNvPr id="153" name="Freeform 152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8" name="Straight Arrow Connector 157"/>
          <p:cNvCxnSpPr/>
          <p:nvPr/>
        </p:nvCxnSpPr>
        <p:spPr>
          <a:xfrm>
            <a:off x="8142838" y="2192986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8281234" y="2474804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8243234" y="2707236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>
            <a:off x="8459049" y="2613267"/>
            <a:ext cx="149396" cy="169041"/>
            <a:chOff x="5199704" y="557547"/>
            <a:chExt cx="149396" cy="169041"/>
          </a:xfrm>
        </p:grpSpPr>
        <p:sp>
          <p:nvSpPr>
            <p:cNvPr id="162" name="Oval 161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4" name="TextBox 163"/>
          <p:cNvSpPr txBox="1"/>
          <p:nvPr/>
        </p:nvSpPr>
        <p:spPr>
          <a:xfrm>
            <a:off x="7700966" y="2771579"/>
            <a:ext cx="99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TRANSLATION</a:t>
            </a:r>
          </a:p>
        </p:txBody>
      </p:sp>
      <p:cxnSp>
        <p:nvCxnSpPr>
          <p:cNvPr id="165" name="Straight Arrow Connector 164"/>
          <p:cNvCxnSpPr>
            <a:endCxn id="163" idx="7"/>
          </p:cNvCxnSpPr>
          <p:nvPr/>
        </p:nvCxnSpPr>
        <p:spPr>
          <a:xfrm flipV="1">
            <a:off x="8193268" y="2723889"/>
            <a:ext cx="287660" cy="11566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>
            <a:off x="8281234" y="1131716"/>
            <a:ext cx="289667" cy="467876"/>
            <a:chOff x="8281234" y="1131716"/>
            <a:chExt cx="289667" cy="467876"/>
          </a:xfrm>
        </p:grpSpPr>
        <p:sp>
          <p:nvSpPr>
            <p:cNvPr id="167" name="Block Arc 166"/>
            <p:cNvSpPr/>
            <p:nvPr/>
          </p:nvSpPr>
          <p:spPr>
            <a:xfrm rot="10800000">
              <a:off x="8281234" y="1131716"/>
              <a:ext cx="289667" cy="233938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8403785" y="1365654"/>
              <a:ext cx="45719" cy="2339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9" name="TextBox 168"/>
          <p:cNvSpPr txBox="1"/>
          <p:nvPr/>
        </p:nvSpPr>
        <p:spPr>
          <a:xfrm>
            <a:off x="8000470" y="837589"/>
            <a:ext cx="9808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ECM proteins</a:t>
            </a:r>
          </a:p>
        </p:txBody>
      </p:sp>
      <p:cxnSp>
        <p:nvCxnSpPr>
          <p:cNvPr id="170" name="Straight Arrow Connector 169"/>
          <p:cNvCxnSpPr/>
          <p:nvPr/>
        </p:nvCxnSpPr>
        <p:spPr>
          <a:xfrm>
            <a:off x="966489" y="2751262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 rot="16200000">
            <a:off x="1056213" y="3538819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rot="16200000">
            <a:off x="6934030" y="2305965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6548040" y="2147458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flipH="1">
            <a:off x="8559786" y="5222809"/>
            <a:ext cx="86383" cy="1840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756436" y="4858043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6866531" y="3694773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6871449" y="6479703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Ambient pCO</a:t>
            </a:r>
            <a:r>
              <a:rPr lang="en-US" baseline="-25000"/>
              <a:t>2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88498" y="3885235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6466612" y="2778521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6526221" y="6191408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8259507" y="1980465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8291099" y="5406842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2292444" y="2847020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grpSp>
        <p:nvGrpSpPr>
          <p:cNvPr id="186" name="Group 185"/>
          <p:cNvGrpSpPr/>
          <p:nvPr/>
        </p:nvGrpSpPr>
        <p:grpSpPr>
          <a:xfrm rot="5400000">
            <a:off x="1560886" y="4010497"/>
            <a:ext cx="243710" cy="382558"/>
            <a:chOff x="2559212" y="2503068"/>
            <a:chExt cx="243710" cy="382558"/>
          </a:xfrm>
        </p:grpSpPr>
        <p:sp>
          <p:nvSpPr>
            <p:cNvPr id="187" name="Oval 186"/>
            <p:cNvSpPr/>
            <p:nvPr/>
          </p:nvSpPr>
          <p:spPr>
            <a:xfrm>
              <a:off x="2687393" y="2503737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2601939" y="2503068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2559212" y="2736017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38340" y="2741885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2717468" y="2747753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2" name="Straight Arrow Connector 191"/>
          <p:cNvCxnSpPr/>
          <p:nvPr/>
        </p:nvCxnSpPr>
        <p:spPr>
          <a:xfrm rot="5400000">
            <a:off x="1547117" y="4094860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8421721" y="1074777"/>
            <a:ext cx="0" cy="2504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 flipH="1" flipV="1">
            <a:off x="2068698" y="4453943"/>
            <a:ext cx="247593" cy="11908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H="1" flipV="1">
            <a:off x="8046386" y="3385112"/>
            <a:ext cx="247593" cy="11908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TextBox 199"/>
          <p:cNvSpPr txBox="1"/>
          <p:nvPr/>
        </p:nvSpPr>
        <p:spPr>
          <a:xfrm>
            <a:off x="1715374" y="4264468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1806714" y="4453501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7628157" y="3380003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7699133" y="3140514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3785845" y="2944526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ounded Rectangle 193"/>
          <p:cNvSpPr/>
          <p:nvPr/>
        </p:nvSpPr>
        <p:spPr>
          <a:xfrm>
            <a:off x="3785845" y="3426487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ounded Rectangle 194"/>
          <p:cNvSpPr/>
          <p:nvPr/>
        </p:nvSpPr>
        <p:spPr>
          <a:xfrm>
            <a:off x="3785845" y="3908728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34693" y="3078110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152214" y="2967795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3858606" y="3586255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4176127" y="3475940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/>
          <p:cNvSpPr/>
          <p:nvPr/>
        </p:nvSpPr>
        <p:spPr>
          <a:xfrm>
            <a:off x="3864969" y="4049762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4182490" y="3939447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Arrow Connector 205"/>
          <p:cNvCxnSpPr/>
          <p:nvPr/>
        </p:nvCxnSpPr>
        <p:spPr>
          <a:xfrm>
            <a:off x="3230043" y="3624906"/>
            <a:ext cx="38483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3141323" y="3394527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CELL GROWTH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5110634" y="5910893"/>
            <a:ext cx="610618" cy="3357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5189758" y="6051927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5507279" y="5941612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extBox 209"/>
          <p:cNvSpPr txBox="1"/>
          <p:nvPr/>
        </p:nvSpPr>
        <p:spPr>
          <a:xfrm>
            <a:off x="5634846" y="5843308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CELL GROWTH</a:t>
            </a:r>
          </a:p>
        </p:txBody>
      </p:sp>
      <p:cxnSp>
        <p:nvCxnSpPr>
          <p:cNvPr id="211" name="Straight Arrow Connector 210"/>
          <p:cNvCxnSpPr>
            <a:endCxn id="207" idx="3"/>
          </p:cNvCxnSpPr>
          <p:nvPr/>
        </p:nvCxnSpPr>
        <p:spPr>
          <a:xfrm flipH="1" flipV="1">
            <a:off x="5721252" y="6078781"/>
            <a:ext cx="474242" cy="69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Freeform 211"/>
          <p:cNvSpPr/>
          <p:nvPr/>
        </p:nvSpPr>
        <p:spPr>
          <a:xfrm>
            <a:off x="5140860" y="4892752"/>
            <a:ext cx="293145" cy="581750"/>
          </a:xfrm>
          <a:custGeom>
            <a:avLst/>
            <a:gdLst>
              <a:gd name="connsiteX0" fmla="*/ 610726 w 610775"/>
              <a:gd name="connsiteY0" fmla="*/ 528391 h 870345"/>
              <a:gd name="connsiteX1" fmla="*/ 317630 w 610775"/>
              <a:gd name="connsiteY1" fmla="*/ 870299 h 870345"/>
              <a:gd name="connsiteX2" fmla="*/ 329842 w 610775"/>
              <a:gd name="connsiteY2" fmla="*/ 552813 h 870345"/>
              <a:gd name="connsiteX3" fmla="*/ 109 w 610775"/>
              <a:gd name="connsiteY3" fmla="*/ 540602 h 870345"/>
              <a:gd name="connsiteX4" fmla="*/ 293205 w 610775"/>
              <a:gd name="connsiteY4" fmla="*/ 333015 h 870345"/>
              <a:gd name="connsiteX5" fmla="*/ 293205 w 610775"/>
              <a:gd name="connsiteY5" fmla="*/ 3318 h 870345"/>
              <a:gd name="connsiteX6" fmla="*/ 610726 w 610775"/>
              <a:gd name="connsiteY6" fmla="*/ 528391 h 87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0775" h="870345">
                <a:moveTo>
                  <a:pt x="610726" y="528391"/>
                </a:moveTo>
                <a:cubicBezTo>
                  <a:pt x="614797" y="672888"/>
                  <a:pt x="364444" y="866229"/>
                  <a:pt x="317630" y="870299"/>
                </a:cubicBezTo>
                <a:cubicBezTo>
                  <a:pt x="270816" y="874369"/>
                  <a:pt x="382762" y="607762"/>
                  <a:pt x="329842" y="552813"/>
                </a:cubicBezTo>
                <a:cubicBezTo>
                  <a:pt x="276922" y="497864"/>
                  <a:pt x="6215" y="577235"/>
                  <a:pt x="109" y="540602"/>
                </a:cubicBezTo>
                <a:cubicBezTo>
                  <a:pt x="-5997" y="503969"/>
                  <a:pt x="244356" y="422562"/>
                  <a:pt x="293205" y="333015"/>
                </a:cubicBezTo>
                <a:cubicBezTo>
                  <a:pt x="342054" y="243468"/>
                  <a:pt x="244356" y="-33315"/>
                  <a:pt x="293205" y="3318"/>
                </a:cubicBezTo>
                <a:cubicBezTo>
                  <a:pt x="342054" y="39951"/>
                  <a:pt x="606655" y="383894"/>
                  <a:pt x="610726" y="528391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/>
          <p:cNvSpPr/>
          <p:nvPr/>
        </p:nvSpPr>
        <p:spPr>
          <a:xfrm>
            <a:off x="5500017" y="5407415"/>
            <a:ext cx="430817" cy="237027"/>
          </a:xfrm>
          <a:custGeom>
            <a:avLst/>
            <a:gdLst>
              <a:gd name="connsiteX0" fmla="*/ 157194 w 870060"/>
              <a:gd name="connsiteY0" fmla="*/ 44280 h 447102"/>
              <a:gd name="connsiteX1" fmla="*/ 47283 w 870060"/>
              <a:gd name="connsiteY1" fmla="*/ 398399 h 447102"/>
              <a:gd name="connsiteX2" fmla="*/ 865511 w 870060"/>
              <a:gd name="connsiteY2" fmla="*/ 435032 h 447102"/>
              <a:gd name="connsiteX3" fmla="*/ 389229 w 870060"/>
              <a:gd name="connsiteY3" fmla="*/ 312922 h 447102"/>
              <a:gd name="connsiteX4" fmla="*/ 645689 w 870060"/>
              <a:gd name="connsiteY4" fmla="*/ 32069 h 447102"/>
              <a:gd name="connsiteX5" fmla="*/ 157194 w 870060"/>
              <a:gd name="connsiteY5" fmla="*/ 44280 h 44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0060" h="447102">
                <a:moveTo>
                  <a:pt x="157194" y="44280"/>
                </a:moveTo>
                <a:cubicBezTo>
                  <a:pt x="57460" y="105335"/>
                  <a:pt x="-70770" y="333274"/>
                  <a:pt x="47283" y="398399"/>
                </a:cubicBezTo>
                <a:cubicBezTo>
                  <a:pt x="165336" y="463524"/>
                  <a:pt x="808520" y="449278"/>
                  <a:pt x="865511" y="435032"/>
                </a:cubicBezTo>
                <a:cubicBezTo>
                  <a:pt x="922502" y="420786"/>
                  <a:pt x="425866" y="380083"/>
                  <a:pt x="389229" y="312922"/>
                </a:cubicBezTo>
                <a:cubicBezTo>
                  <a:pt x="352592" y="245762"/>
                  <a:pt x="684361" y="72772"/>
                  <a:pt x="645689" y="32069"/>
                </a:cubicBezTo>
                <a:cubicBezTo>
                  <a:pt x="607017" y="-8634"/>
                  <a:pt x="256928" y="-16775"/>
                  <a:pt x="157194" y="44280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/>
          <p:cNvSpPr/>
          <p:nvPr/>
        </p:nvSpPr>
        <p:spPr>
          <a:xfrm>
            <a:off x="5536198" y="4598996"/>
            <a:ext cx="318220" cy="539024"/>
          </a:xfrm>
          <a:custGeom>
            <a:avLst/>
            <a:gdLst>
              <a:gd name="connsiteX0" fmla="*/ 172300 w 636439"/>
              <a:gd name="connsiteY0" fmla="*/ 635290 h 940611"/>
              <a:gd name="connsiteX1" fmla="*/ 1327 w 636439"/>
              <a:gd name="connsiteY1" fmla="*/ 366648 h 940611"/>
              <a:gd name="connsiteX2" fmla="*/ 282212 w 636439"/>
              <a:gd name="connsiteY2" fmla="*/ 537602 h 940611"/>
              <a:gd name="connsiteX3" fmla="*/ 416547 w 636439"/>
              <a:gd name="connsiteY3" fmla="*/ 318 h 940611"/>
              <a:gd name="connsiteX4" fmla="*/ 428760 w 636439"/>
              <a:gd name="connsiteY4" fmla="*/ 464336 h 940611"/>
              <a:gd name="connsiteX5" fmla="*/ 636370 w 636439"/>
              <a:gd name="connsiteY5" fmla="*/ 806244 h 940611"/>
              <a:gd name="connsiteX6" fmla="*/ 404335 w 636439"/>
              <a:gd name="connsiteY6" fmla="*/ 659712 h 940611"/>
              <a:gd name="connsiteX7" fmla="*/ 74602 w 636439"/>
              <a:gd name="connsiteY7" fmla="*/ 940565 h 940611"/>
              <a:gd name="connsiteX8" fmla="*/ 172300 w 636439"/>
              <a:gd name="connsiteY8" fmla="*/ 635290 h 9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439" h="940611">
                <a:moveTo>
                  <a:pt x="172300" y="635290"/>
                </a:moveTo>
                <a:cubicBezTo>
                  <a:pt x="160088" y="539637"/>
                  <a:pt x="-16992" y="382929"/>
                  <a:pt x="1327" y="366648"/>
                </a:cubicBezTo>
                <a:cubicBezTo>
                  <a:pt x="19646" y="350367"/>
                  <a:pt x="213009" y="598657"/>
                  <a:pt x="282212" y="537602"/>
                </a:cubicBezTo>
                <a:cubicBezTo>
                  <a:pt x="351415" y="476547"/>
                  <a:pt x="392122" y="12529"/>
                  <a:pt x="416547" y="318"/>
                </a:cubicBezTo>
                <a:cubicBezTo>
                  <a:pt x="440972" y="-11893"/>
                  <a:pt x="392123" y="330015"/>
                  <a:pt x="428760" y="464336"/>
                </a:cubicBezTo>
                <a:cubicBezTo>
                  <a:pt x="465397" y="598657"/>
                  <a:pt x="640441" y="773681"/>
                  <a:pt x="636370" y="806244"/>
                </a:cubicBezTo>
                <a:cubicBezTo>
                  <a:pt x="632299" y="838807"/>
                  <a:pt x="497963" y="637325"/>
                  <a:pt x="404335" y="659712"/>
                </a:cubicBezTo>
                <a:cubicBezTo>
                  <a:pt x="310707" y="682099"/>
                  <a:pt x="115310" y="944635"/>
                  <a:pt x="74602" y="940565"/>
                </a:cubicBezTo>
                <a:cubicBezTo>
                  <a:pt x="33894" y="936495"/>
                  <a:pt x="184512" y="730943"/>
                  <a:pt x="172300" y="635290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5" name="Straight Arrow Connector 214"/>
          <p:cNvCxnSpPr/>
          <p:nvPr/>
        </p:nvCxnSpPr>
        <p:spPr>
          <a:xfrm flipH="1" flipV="1">
            <a:off x="5903061" y="5310566"/>
            <a:ext cx="349151" cy="725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7" name="TextBox 216"/>
          <p:cNvSpPr txBox="1"/>
          <p:nvPr/>
        </p:nvSpPr>
        <p:spPr>
          <a:xfrm>
            <a:off x="5415425" y="5056758"/>
            <a:ext cx="836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APOPTOSIS</a:t>
            </a:r>
          </a:p>
        </p:txBody>
      </p:sp>
      <p:sp>
        <p:nvSpPr>
          <p:cNvPr id="218" name="Freeform 217"/>
          <p:cNvSpPr/>
          <p:nvPr/>
        </p:nvSpPr>
        <p:spPr>
          <a:xfrm>
            <a:off x="5177041" y="2261227"/>
            <a:ext cx="293145" cy="581750"/>
          </a:xfrm>
          <a:custGeom>
            <a:avLst/>
            <a:gdLst>
              <a:gd name="connsiteX0" fmla="*/ 610726 w 610775"/>
              <a:gd name="connsiteY0" fmla="*/ 528391 h 870345"/>
              <a:gd name="connsiteX1" fmla="*/ 317630 w 610775"/>
              <a:gd name="connsiteY1" fmla="*/ 870299 h 870345"/>
              <a:gd name="connsiteX2" fmla="*/ 329842 w 610775"/>
              <a:gd name="connsiteY2" fmla="*/ 552813 h 870345"/>
              <a:gd name="connsiteX3" fmla="*/ 109 w 610775"/>
              <a:gd name="connsiteY3" fmla="*/ 540602 h 870345"/>
              <a:gd name="connsiteX4" fmla="*/ 293205 w 610775"/>
              <a:gd name="connsiteY4" fmla="*/ 333015 h 870345"/>
              <a:gd name="connsiteX5" fmla="*/ 293205 w 610775"/>
              <a:gd name="connsiteY5" fmla="*/ 3318 h 870345"/>
              <a:gd name="connsiteX6" fmla="*/ 610726 w 610775"/>
              <a:gd name="connsiteY6" fmla="*/ 528391 h 87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0775" h="870345">
                <a:moveTo>
                  <a:pt x="610726" y="528391"/>
                </a:moveTo>
                <a:cubicBezTo>
                  <a:pt x="614797" y="672888"/>
                  <a:pt x="364444" y="866229"/>
                  <a:pt x="317630" y="870299"/>
                </a:cubicBezTo>
                <a:cubicBezTo>
                  <a:pt x="270816" y="874369"/>
                  <a:pt x="382762" y="607762"/>
                  <a:pt x="329842" y="552813"/>
                </a:cubicBezTo>
                <a:cubicBezTo>
                  <a:pt x="276922" y="497864"/>
                  <a:pt x="6215" y="577235"/>
                  <a:pt x="109" y="540602"/>
                </a:cubicBezTo>
                <a:cubicBezTo>
                  <a:pt x="-5997" y="503969"/>
                  <a:pt x="244356" y="422562"/>
                  <a:pt x="293205" y="333015"/>
                </a:cubicBezTo>
                <a:cubicBezTo>
                  <a:pt x="342054" y="243468"/>
                  <a:pt x="244356" y="-33315"/>
                  <a:pt x="293205" y="3318"/>
                </a:cubicBezTo>
                <a:cubicBezTo>
                  <a:pt x="342054" y="39951"/>
                  <a:pt x="606655" y="383894"/>
                  <a:pt x="610726" y="528391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Freeform 218"/>
          <p:cNvSpPr/>
          <p:nvPr/>
        </p:nvSpPr>
        <p:spPr>
          <a:xfrm>
            <a:off x="5536198" y="2775890"/>
            <a:ext cx="430817" cy="237027"/>
          </a:xfrm>
          <a:custGeom>
            <a:avLst/>
            <a:gdLst>
              <a:gd name="connsiteX0" fmla="*/ 157194 w 870060"/>
              <a:gd name="connsiteY0" fmla="*/ 44280 h 447102"/>
              <a:gd name="connsiteX1" fmla="*/ 47283 w 870060"/>
              <a:gd name="connsiteY1" fmla="*/ 398399 h 447102"/>
              <a:gd name="connsiteX2" fmla="*/ 865511 w 870060"/>
              <a:gd name="connsiteY2" fmla="*/ 435032 h 447102"/>
              <a:gd name="connsiteX3" fmla="*/ 389229 w 870060"/>
              <a:gd name="connsiteY3" fmla="*/ 312922 h 447102"/>
              <a:gd name="connsiteX4" fmla="*/ 645689 w 870060"/>
              <a:gd name="connsiteY4" fmla="*/ 32069 h 447102"/>
              <a:gd name="connsiteX5" fmla="*/ 157194 w 870060"/>
              <a:gd name="connsiteY5" fmla="*/ 44280 h 44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0060" h="447102">
                <a:moveTo>
                  <a:pt x="157194" y="44280"/>
                </a:moveTo>
                <a:cubicBezTo>
                  <a:pt x="57460" y="105335"/>
                  <a:pt x="-70770" y="333274"/>
                  <a:pt x="47283" y="398399"/>
                </a:cubicBezTo>
                <a:cubicBezTo>
                  <a:pt x="165336" y="463524"/>
                  <a:pt x="808520" y="449278"/>
                  <a:pt x="865511" y="435032"/>
                </a:cubicBezTo>
                <a:cubicBezTo>
                  <a:pt x="922502" y="420786"/>
                  <a:pt x="425866" y="380083"/>
                  <a:pt x="389229" y="312922"/>
                </a:cubicBezTo>
                <a:cubicBezTo>
                  <a:pt x="352592" y="245762"/>
                  <a:pt x="684361" y="72772"/>
                  <a:pt x="645689" y="32069"/>
                </a:cubicBezTo>
                <a:cubicBezTo>
                  <a:pt x="607017" y="-8634"/>
                  <a:pt x="256928" y="-16775"/>
                  <a:pt x="157194" y="4428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reeform 219"/>
          <p:cNvSpPr/>
          <p:nvPr/>
        </p:nvSpPr>
        <p:spPr>
          <a:xfrm>
            <a:off x="5572379" y="1967471"/>
            <a:ext cx="318220" cy="539024"/>
          </a:xfrm>
          <a:custGeom>
            <a:avLst/>
            <a:gdLst>
              <a:gd name="connsiteX0" fmla="*/ 172300 w 636439"/>
              <a:gd name="connsiteY0" fmla="*/ 635290 h 940611"/>
              <a:gd name="connsiteX1" fmla="*/ 1327 w 636439"/>
              <a:gd name="connsiteY1" fmla="*/ 366648 h 940611"/>
              <a:gd name="connsiteX2" fmla="*/ 282212 w 636439"/>
              <a:gd name="connsiteY2" fmla="*/ 537602 h 940611"/>
              <a:gd name="connsiteX3" fmla="*/ 416547 w 636439"/>
              <a:gd name="connsiteY3" fmla="*/ 318 h 940611"/>
              <a:gd name="connsiteX4" fmla="*/ 428760 w 636439"/>
              <a:gd name="connsiteY4" fmla="*/ 464336 h 940611"/>
              <a:gd name="connsiteX5" fmla="*/ 636370 w 636439"/>
              <a:gd name="connsiteY5" fmla="*/ 806244 h 940611"/>
              <a:gd name="connsiteX6" fmla="*/ 404335 w 636439"/>
              <a:gd name="connsiteY6" fmla="*/ 659712 h 940611"/>
              <a:gd name="connsiteX7" fmla="*/ 74602 w 636439"/>
              <a:gd name="connsiteY7" fmla="*/ 940565 h 940611"/>
              <a:gd name="connsiteX8" fmla="*/ 172300 w 636439"/>
              <a:gd name="connsiteY8" fmla="*/ 635290 h 9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439" h="940611">
                <a:moveTo>
                  <a:pt x="172300" y="635290"/>
                </a:moveTo>
                <a:cubicBezTo>
                  <a:pt x="160088" y="539637"/>
                  <a:pt x="-16992" y="382929"/>
                  <a:pt x="1327" y="366648"/>
                </a:cubicBezTo>
                <a:cubicBezTo>
                  <a:pt x="19646" y="350367"/>
                  <a:pt x="213009" y="598657"/>
                  <a:pt x="282212" y="537602"/>
                </a:cubicBezTo>
                <a:cubicBezTo>
                  <a:pt x="351415" y="476547"/>
                  <a:pt x="392122" y="12529"/>
                  <a:pt x="416547" y="318"/>
                </a:cubicBezTo>
                <a:cubicBezTo>
                  <a:pt x="440972" y="-11893"/>
                  <a:pt x="392123" y="330015"/>
                  <a:pt x="428760" y="464336"/>
                </a:cubicBezTo>
                <a:cubicBezTo>
                  <a:pt x="465397" y="598657"/>
                  <a:pt x="640441" y="773681"/>
                  <a:pt x="636370" y="806244"/>
                </a:cubicBezTo>
                <a:cubicBezTo>
                  <a:pt x="632299" y="838807"/>
                  <a:pt x="497963" y="637325"/>
                  <a:pt x="404335" y="659712"/>
                </a:cubicBezTo>
                <a:cubicBezTo>
                  <a:pt x="310707" y="682099"/>
                  <a:pt x="115310" y="944635"/>
                  <a:pt x="74602" y="940565"/>
                </a:cubicBezTo>
                <a:cubicBezTo>
                  <a:pt x="33894" y="936495"/>
                  <a:pt x="184512" y="730943"/>
                  <a:pt x="172300" y="63529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TextBox 220"/>
          <p:cNvSpPr txBox="1"/>
          <p:nvPr/>
        </p:nvSpPr>
        <p:spPr>
          <a:xfrm>
            <a:off x="5451606" y="2425233"/>
            <a:ext cx="836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APOPTOSIS</a:t>
            </a:r>
          </a:p>
        </p:txBody>
      </p:sp>
      <p:cxnSp>
        <p:nvCxnSpPr>
          <p:cNvPr id="226" name="Straight Arrow Connector 225"/>
          <p:cNvCxnSpPr/>
          <p:nvPr/>
        </p:nvCxnSpPr>
        <p:spPr>
          <a:xfrm flipH="1" flipV="1">
            <a:off x="5763190" y="2653332"/>
            <a:ext cx="474242" cy="69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7" name="TextBox 226"/>
          <p:cNvSpPr txBox="1"/>
          <p:nvPr/>
        </p:nvSpPr>
        <p:spPr>
          <a:xfrm>
            <a:off x="4538419" y="1666250"/>
            <a:ext cx="14285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APOPTOSIS DISPOSAL</a:t>
            </a:r>
          </a:p>
        </p:txBody>
      </p:sp>
      <p:cxnSp>
        <p:nvCxnSpPr>
          <p:cNvPr id="228" name="Straight Arrow Connector 227"/>
          <p:cNvCxnSpPr/>
          <p:nvPr/>
        </p:nvCxnSpPr>
        <p:spPr>
          <a:xfrm flipH="1" flipV="1">
            <a:off x="5412401" y="1880111"/>
            <a:ext cx="247594" cy="27489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0" name="Rounded Rectangle 229"/>
          <p:cNvSpPr/>
          <p:nvPr/>
        </p:nvSpPr>
        <p:spPr>
          <a:xfrm>
            <a:off x="5134145" y="3194111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>
            <a:off x="5213269" y="3335145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5530790" y="3224830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TextBox 232"/>
          <p:cNvSpPr txBox="1"/>
          <p:nvPr/>
        </p:nvSpPr>
        <p:spPr>
          <a:xfrm>
            <a:off x="5652908" y="3126197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CELL GROWTH</a:t>
            </a:r>
          </a:p>
        </p:txBody>
      </p:sp>
      <p:cxnSp>
        <p:nvCxnSpPr>
          <p:cNvPr id="234" name="Straight Arrow Connector 233"/>
          <p:cNvCxnSpPr/>
          <p:nvPr/>
        </p:nvCxnSpPr>
        <p:spPr>
          <a:xfrm flipH="1" flipV="1">
            <a:off x="5796569" y="3350046"/>
            <a:ext cx="474242" cy="69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81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5039" y="2613153"/>
            <a:ext cx="2993616" cy="21533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5" name="TextBox 4"/>
          <p:cNvSpPr txBox="1"/>
          <p:nvPr/>
        </p:nvSpPr>
        <p:spPr>
          <a:xfrm>
            <a:off x="1626420" y="2125075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803" y="2077908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9682" y="1549371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09507" y="404976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H</a:t>
            </a:r>
            <a:r>
              <a:rPr lang="en-US" sz="1400" baseline="30000"/>
              <a:t>+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2644" y="1808904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9181" y="1517848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60673" y="1614403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22644" y="2298992"/>
            <a:ext cx="289667" cy="467876"/>
            <a:chOff x="3553988" y="1013731"/>
            <a:chExt cx="289667" cy="467876"/>
          </a:xfrm>
          <a:solidFill>
            <a:schemeClr val="accent4">
              <a:lumMod val="75000"/>
            </a:schemeClr>
          </a:solidFill>
        </p:grpSpPr>
        <p:sp>
          <p:nvSpPr>
            <p:cNvPr id="14" name="Block Arc 13"/>
            <p:cNvSpPr/>
            <p:nvPr/>
          </p:nvSpPr>
          <p:spPr>
            <a:xfrm rot="10800000">
              <a:off x="3553988" y="1013731"/>
              <a:ext cx="289667" cy="233938"/>
            </a:xfrm>
            <a:prstGeom prst="blockArc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76539" y="1247669"/>
              <a:ext cx="45719" cy="23393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6720" y="2320375"/>
            <a:ext cx="817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/>
              <a:t>Immune receptor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64734" y="3908878"/>
            <a:ext cx="6360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ATPase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1347" y="2977079"/>
            <a:ext cx="16419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 METABOLISM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68608" y="3958501"/>
            <a:ext cx="1244612" cy="601555"/>
            <a:chOff x="328968" y="4014201"/>
            <a:chExt cx="1244612" cy="601555"/>
          </a:xfrm>
        </p:grpSpPr>
        <p:sp>
          <p:nvSpPr>
            <p:cNvPr id="20" name="Oval 19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Explosion 1 20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1953445" y="2758708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48400" y="3511231"/>
            <a:ext cx="616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29910" y="3400096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 </a:t>
            </a:r>
          </a:p>
          <a:p>
            <a:r>
              <a:rPr lang="en-US" sz="1100"/>
              <a:t>METABOLISM</a:t>
            </a:r>
          </a:p>
        </p:txBody>
      </p:sp>
      <p:cxnSp>
        <p:nvCxnSpPr>
          <p:cNvPr id="31" name="Curved Connector 30"/>
          <p:cNvCxnSpPr/>
          <p:nvPr/>
        </p:nvCxnSpPr>
        <p:spPr>
          <a:xfrm rot="16200000" flipH="1">
            <a:off x="549050" y="3847402"/>
            <a:ext cx="258508" cy="20265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930991" y="436711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194737" y="428913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027470" y="433369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959348" y="4031350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5387" y="4504896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0908" y="4406971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ETC</a:t>
            </a:r>
          </a:p>
        </p:txBody>
      </p:sp>
      <p:cxnSp>
        <p:nvCxnSpPr>
          <p:cNvPr id="40" name="Curved Connector 39"/>
          <p:cNvCxnSpPr/>
          <p:nvPr/>
        </p:nvCxnSpPr>
        <p:spPr>
          <a:xfrm flipV="1">
            <a:off x="1482955" y="4442225"/>
            <a:ext cx="283034" cy="2515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194362" y="4431279"/>
            <a:ext cx="1065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ANTIOXIDANT</a:t>
            </a:r>
          </a:p>
        </p:txBody>
      </p:sp>
      <p:grpSp>
        <p:nvGrpSpPr>
          <p:cNvPr id="42" name="Group 41"/>
          <p:cNvGrpSpPr/>
          <p:nvPr/>
        </p:nvGrpSpPr>
        <p:grpSpPr>
          <a:xfrm rot="20632926">
            <a:off x="2149672" y="3192063"/>
            <a:ext cx="581480" cy="96700"/>
            <a:chOff x="2256652" y="343009"/>
            <a:chExt cx="4847743" cy="845986"/>
          </a:xfrm>
        </p:grpSpPr>
        <p:grpSp>
          <p:nvGrpSpPr>
            <p:cNvPr id="43" name="Group 42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50" name="Freeform 49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reeform 51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Freeform 52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45" name="Freeform 44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eeform 47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 rot="20632926">
            <a:off x="2224958" y="3475367"/>
            <a:ext cx="566452" cy="85647"/>
            <a:chOff x="2256652" y="343009"/>
            <a:chExt cx="4722456" cy="749286"/>
          </a:xfrm>
          <a:solidFill>
            <a:schemeClr val="tx2">
              <a:lumMod val="75000"/>
            </a:schemeClr>
          </a:solidFill>
        </p:grpSpPr>
        <p:sp>
          <p:nvSpPr>
            <p:cNvPr id="56" name="Freeform 55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7" name="Straight Arrow Connector 66"/>
          <p:cNvCxnSpPr/>
          <p:nvPr/>
        </p:nvCxnSpPr>
        <p:spPr>
          <a:xfrm>
            <a:off x="2446183" y="3340728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2006575" y="2834696"/>
            <a:ext cx="575431" cy="231283"/>
            <a:chOff x="4513974" y="900697"/>
            <a:chExt cx="575431" cy="231283"/>
          </a:xfrm>
        </p:grpSpPr>
        <p:grpSp>
          <p:nvGrpSpPr>
            <p:cNvPr id="69" name="Group 68"/>
            <p:cNvGrpSpPr/>
            <p:nvPr/>
          </p:nvGrpSpPr>
          <p:grpSpPr>
            <a:xfrm>
              <a:off x="4513974" y="900697"/>
              <a:ext cx="575431" cy="206097"/>
              <a:chOff x="4513974" y="900697"/>
              <a:chExt cx="575431" cy="206097"/>
            </a:xfrm>
          </p:grpSpPr>
          <p:grpSp>
            <p:nvGrpSpPr>
              <p:cNvPr id="72" name="Group 71"/>
              <p:cNvGrpSpPr/>
              <p:nvPr/>
            </p:nvGrpSpPr>
            <p:grpSpPr>
              <a:xfrm rot="20632926">
                <a:off x="4513974" y="954475"/>
                <a:ext cx="566452" cy="85647"/>
                <a:chOff x="2256652" y="343009"/>
                <a:chExt cx="4722456" cy="749286"/>
              </a:xfrm>
            </p:grpSpPr>
            <p:sp>
              <p:nvSpPr>
                <p:cNvPr id="77" name="Freeform 76"/>
                <p:cNvSpPr/>
                <p:nvPr/>
              </p:nvSpPr>
              <p:spPr>
                <a:xfrm>
                  <a:off x="3130629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 flipH="1">
                  <a:off x="2256652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 flipH="1">
                  <a:off x="40913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Freeform 79"/>
                <p:cNvSpPr/>
                <p:nvPr/>
              </p:nvSpPr>
              <p:spPr>
                <a:xfrm flipH="1">
                  <a:off x="58738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Freeform 80"/>
                <p:cNvSpPr/>
                <p:nvPr/>
              </p:nvSpPr>
              <p:spPr>
                <a:xfrm>
                  <a:off x="4950933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3" name="Freeform 72"/>
              <p:cNvSpPr/>
              <p:nvPr/>
            </p:nvSpPr>
            <p:spPr>
              <a:xfrm rot="20632926" flipH="1" flipV="1">
                <a:off x="4540007" y="102114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 rot="20632926" flipH="1" flipV="1">
                <a:off x="4751426" y="960053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 rot="20632926" flipH="1" flipV="1">
                <a:off x="4956830" y="90069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 rot="20632926" flipV="1">
                <a:off x="4850479" y="931429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4750609" y="93501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673634" y="104308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2140645" y="2597331"/>
            <a:ext cx="10054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DNA DAMAGE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322708" y="3689852"/>
            <a:ext cx="1025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RNA STABILITY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56436" y="4858043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488498" y="3885235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292444" y="2847020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grpSp>
        <p:nvGrpSpPr>
          <p:cNvPr id="177" name="Group 176"/>
          <p:cNvGrpSpPr/>
          <p:nvPr/>
        </p:nvGrpSpPr>
        <p:grpSpPr>
          <a:xfrm rot="5400000">
            <a:off x="1560886" y="4010497"/>
            <a:ext cx="243710" cy="382558"/>
            <a:chOff x="2559212" y="2503068"/>
            <a:chExt cx="243710" cy="382558"/>
          </a:xfrm>
        </p:grpSpPr>
        <p:sp>
          <p:nvSpPr>
            <p:cNvPr id="178" name="Oval 177"/>
            <p:cNvSpPr/>
            <p:nvPr/>
          </p:nvSpPr>
          <p:spPr>
            <a:xfrm>
              <a:off x="2687393" y="2503737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01939" y="2503068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2559212" y="2736017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/>
            <p:cNvSpPr/>
            <p:nvPr/>
          </p:nvSpPr>
          <p:spPr>
            <a:xfrm>
              <a:off x="2638340" y="2741885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/>
            <p:cNvSpPr/>
            <p:nvPr/>
          </p:nvSpPr>
          <p:spPr>
            <a:xfrm>
              <a:off x="2717468" y="2747753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7" name="TextBox 186"/>
          <p:cNvSpPr txBox="1"/>
          <p:nvPr/>
        </p:nvSpPr>
        <p:spPr>
          <a:xfrm>
            <a:off x="1715374" y="4264468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806714" y="4453501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3785845" y="2944526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ounded Rectangle 191"/>
          <p:cNvSpPr/>
          <p:nvPr/>
        </p:nvSpPr>
        <p:spPr>
          <a:xfrm>
            <a:off x="3785845" y="3426487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ounded Rectangle 192"/>
          <p:cNvSpPr/>
          <p:nvPr/>
        </p:nvSpPr>
        <p:spPr>
          <a:xfrm>
            <a:off x="3785845" y="3908728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/>
          <p:cNvSpPr/>
          <p:nvPr/>
        </p:nvSpPr>
        <p:spPr>
          <a:xfrm>
            <a:off x="3834693" y="3078110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/>
          <p:cNvSpPr/>
          <p:nvPr/>
        </p:nvSpPr>
        <p:spPr>
          <a:xfrm>
            <a:off x="4152214" y="2967795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3858606" y="3586255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4176127" y="3475940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3864969" y="4049762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4182490" y="3939447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TextBox 200"/>
          <p:cNvSpPr txBox="1"/>
          <p:nvPr/>
        </p:nvSpPr>
        <p:spPr>
          <a:xfrm>
            <a:off x="3153536" y="3123868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CELL GROWTH</a:t>
            </a:r>
          </a:p>
        </p:txBody>
      </p:sp>
      <p:sp>
        <p:nvSpPr>
          <p:cNvPr id="224" name="Left Arrow 223"/>
          <p:cNvSpPr/>
          <p:nvPr/>
        </p:nvSpPr>
        <p:spPr>
          <a:xfrm rot="2578967">
            <a:off x="2609290" y="3569244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Left Arrow 224"/>
          <p:cNvSpPr/>
          <p:nvPr/>
        </p:nvSpPr>
        <p:spPr>
          <a:xfrm rot="10800000">
            <a:off x="3268036" y="3478376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Left Arrow 226"/>
          <p:cNvSpPr/>
          <p:nvPr/>
        </p:nvSpPr>
        <p:spPr>
          <a:xfrm rot="10800000">
            <a:off x="965351" y="4463289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Left Arrow 227"/>
          <p:cNvSpPr/>
          <p:nvPr/>
        </p:nvSpPr>
        <p:spPr>
          <a:xfrm rot="16200000">
            <a:off x="532074" y="3394758"/>
            <a:ext cx="302817" cy="194755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162768" y="101590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233" name="Left Arrow 232"/>
          <p:cNvSpPr/>
          <p:nvPr/>
        </p:nvSpPr>
        <p:spPr>
          <a:xfrm rot="2578967">
            <a:off x="2006528" y="4425289"/>
            <a:ext cx="264493" cy="166988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Down Arrow 233"/>
          <p:cNvSpPr/>
          <p:nvPr/>
        </p:nvSpPr>
        <p:spPr>
          <a:xfrm>
            <a:off x="904662" y="2742708"/>
            <a:ext cx="144096" cy="25703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Down Arrow 234"/>
          <p:cNvSpPr/>
          <p:nvPr/>
        </p:nvSpPr>
        <p:spPr>
          <a:xfrm rot="16200000" flipH="1">
            <a:off x="1010321" y="3529785"/>
            <a:ext cx="144096" cy="25703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Down Arrow 235"/>
          <p:cNvSpPr/>
          <p:nvPr/>
        </p:nvSpPr>
        <p:spPr>
          <a:xfrm rot="5400000">
            <a:off x="1837636" y="4073389"/>
            <a:ext cx="144096" cy="25703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1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262330" y="4442225"/>
            <a:ext cx="2851621" cy="21057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776876" y="4263827"/>
            <a:ext cx="2733473" cy="228947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331871" y="5868704"/>
            <a:ext cx="1244612" cy="601555"/>
            <a:chOff x="328968" y="4014201"/>
            <a:chExt cx="1244612" cy="601555"/>
          </a:xfrm>
        </p:grpSpPr>
        <p:sp>
          <p:nvSpPr>
            <p:cNvPr id="5" name="Oval 4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xplosion 1 5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3461939" y="4678024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82678" y="4959554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 rot="20632926" flipV="1">
            <a:off x="8040002" y="5453055"/>
            <a:ext cx="566452" cy="85647"/>
            <a:chOff x="2256652" y="343009"/>
            <a:chExt cx="4722456" cy="749286"/>
          </a:xfrm>
        </p:grpSpPr>
        <p:sp>
          <p:nvSpPr>
            <p:cNvPr id="10" name="Freeform 9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213944" y="4773055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44342" y="5421155"/>
            <a:ext cx="616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25852" y="5310020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78056" y="5910893"/>
            <a:ext cx="43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TCA</a:t>
            </a:r>
          </a:p>
        </p:txBody>
      </p:sp>
      <p:grpSp>
        <p:nvGrpSpPr>
          <p:cNvPr id="22" name="Group 21"/>
          <p:cNvGrpSpPr/>
          <p:nvPr/>
        </p:nvGrpSpPr>
        <p:grpSpPr>
          <a:xfrm rot="20224909">
            <a:off x="7997245" y="5067947"/>
            <a:ext cx="581480" cy="96700"/>
            <a:chOff x="2256652" y="343009"/>
            <a:chExt cx="4847743" cy="845986"/>
          </a:xfrm>
        </p:grpSpPr>
        <p:grpSp>
          <p:nvGrpSpPr>
            <p:cNvPr id="23" name="Group 22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30" name="Freeform 29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Freeform 33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25" name="Freeform 24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35" name="Straight Arrow Connector 34"/>
          <p:cNvCxnSpPr/>
          <p:nvPr/>
        </p:nvCxnSpPr>
        <p:spPr>
          <a:xfrm>
            <a:off x="8139958" y="52583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267212" y="55616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136471" y="5944142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8344443" y="5851022"/>
            <a:ext cx="149396" cy="169041"/>
            <a:chOff x="5199704" y="557547"/>
            <a:chExt cx="149396" cy="169041"/>
          </a:xfrm>
        </p:grpSpPr>
        <p:sp>
          <p:nvSpPr>
            <p:cNvPr id="39" name="Oval 38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8061998" y="6230304"/>
            <a:ext cx="99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TRANSLATION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731698" y="4542083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762096" y="5091403"/>
            <a:ext cx="616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glucose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18460" y="4967693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41037" y="5347565"/>
            <a:ext cx="6920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glycogen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867252" y="5646601"/>
            <a:ext cx="1244612" cy="601555"/>
            <a:chOff x="328968" y="4014201"/>
            <a:chExt cx="1244612" cy="601555"/>
          </a:xfrm>
        </p:grpSpPr>
        <p:sp>
          <p:nvSpPr>
            <p:cNvPr id="49" name="Oval 48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Explosion 1 49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Oval 50"/>
          <p:cNvSpPr/>
          <p:nvPr/>
        </p:nvSpPr>
        <p:spPr>
          <a:xfrm>
            <a:off x="2429635" y="605521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693381" y="597723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526114" y="602179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457992" y="5719450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54031" y="6192996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49552" y="6095071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ETC</a:t>
            </a:r>
          </a:p>
        </p:txBody>
      </p:sp>
      <p:cxnSp>
        <p:nvCxnSpPr>
          <p:cNvPr id="59" name="Curved Connector 58"/>
          <p:cNvCxnSpPr/>
          <p:nvPr/>
        </p:nvCxnSpPr>
        <p:spPr>
          <a:xfrm flipV="1">
            <a:off x="2981599" y="6130325"/>
            <a:ext cx="283034" cy="2515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470234" y="6260773"/>
            <a:ext cx="9925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ANTIOXIDANT</a:t>
            </a:r>
          </a:p>
        </p:txBody>
      </p:sp>
      <p:grpSp>
        <p:nvGrpSpPr>
          <p:cNvPr id="61" name="Group 60"/>
          <p:cNvGrpSpPr/>
          <p:nvPr/>
        </p:nvGrpSpPr>
        <p:grpSpPr>
          <a:xfrm rot="20224909">
            <a:off x="3447966" y="4812469"/>
            <a:ext cx="581480" cy="96700"/>
            <a:chOff x="2256652" y="343009"/>
            <a:chExt cx="4847743" cy="845986"/>
          </a:xfrm>
        </p:grpSpPr>
        <p:grpSp>
          <p:nvGrpSpPr>
            <p:cNvPr id="62" name="Group 61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69" name="Freeform 68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Freeform 69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Freeform 70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Freeform 71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64" name="Freeform 63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reeform 66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 rot="20632926" flipV="1">
            <a:off x="3567546" y="5185595"/>
            <a:ext cx="566452" cy="85647"/>
            <a:chOff x="2256652" y="343009"/>
            <a:chExt cx="4722456" cy="749286"/>
          </a:xfrm>
        </p:grpSpPr>
        <p:sp>
          <p:nvSpPr>
            <p:cNvPr id="75" name="Freeform 74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>
            <a:off x="3667502" y="499089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805898" y="5272717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767898" y="5505149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3983713" y="5411180"/>
            <a:ext cx="149396" cy="169041"/>
            <a:chOff x="5199704" y="557547"/>
            <a:chExt cx="149396" cy="169041"/>
          </a:xfrm>
        </p:grpSpPr>
        <p:sp>
          <p:nvSpPr>
            <p:cNvPr id="84" name="Oval 83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3519921" y="5730414"/>
            <a:ext cx="99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TRANSLATION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805898" y="3929629"/>
            <a:ext cx="289667" cy="467876"/>
            <a:chOff x="8281234" y="1131716"/>
            <a:chExt cx="289667" cy="467876"/>
          </a:xfrm>
        </p:grpSpPr>
        <p:sp>
          <p:nvSpPr>
            <p:cNvPr id="89" name="Block Arc 88"/>
            <p:cNvSpPr/>
            <p:nvPr/>
          </p:nvSpPr>
          <p:spPr>
            <a:xfrm rot="10800000">
              <a:off x="8281234" y="1131716"/>
              <a:ext cx="289667" cy="233938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8403785" y="1365654"/>
              <a:ext cx="45719" cy="2339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3525134" y="3598869"/>
            <a:ext cx="9808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ECM proteins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391195" y="6492686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871449" y="6479703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Ambient pCO</a:t>
            </a:r>
            <a:r>
              <a:rPr lang="en-US" baseline="-25000"/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991276" y="5576434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526221" y="6191408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784171" y="4778378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291099" y="5406842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152821" y="6177916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223797" y="5938427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5110634" y="5910893"/>
            <a:ext cx="610618" cy="3357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5189758" y="6051927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507279" y="5941612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5634846" y="5684565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CELL GROWTH</a:t>
            </a:r>
          </a:p>
        </p:txBody>
      </p:sp>
      <p:sp>
        <p:nvSpPr>
          <p:cNvPr id="113" name="Freeform 112"/>
          <p:cNvSpPr/>
          <p:nvPr/>
        </p:nvSpPr>
        <p:spPr>
          <a:xfrm>
            <a:off x="5140860" y="4892752"/>
            <a:ext cx="293145" cy="581750"/>
          </a:xfrm>
          <a:custGeom>
            <a:avLst/>
            <a:gdLst>
              <a:gd name="connsiteX0" fmla="*/ 610726 w 610775"/>
              <a:gd name="connsiteY0" fmla="*/ 528391 h 870345"/>
              <a:gd name="connsiteX1" fmla="*/ 317630 w 610775"/>
              <a:gd name="connsiteY1" fmla="*/ 870299 h 870345"/>
              <a:gd name="connsiteX2" fmla="*/ 329842 w 610775"/>
              <a:gd name="connsiteY2" fmla="*/ 552813 h 870345"/>
              <a:gd name="connsiteX3" fmla="*/ 109 w 610775"/>
              <a:gd name="connsiteY3" fmla="*/ 540602 h 870345"/>
              <a:gd name="connsiteX4" fmla="*/ 293205 w 610775"/>
              <a:gd name="connsiteY4" fmla="*/ 333015 h 870345"/>
              <a:gd name="connsiteX5" fmla="*/ 293205 w 610775"/>
              <a:gd name="connsiteY5" fmla="*/ 3318 h 870345"/>
              <a:gd name="connsiteX6" fmla="*/ 610726 w 610775"/>
              <a:gd name="connsiteY6" fmla="*/ 528391 h 87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0775" h="870345">
                <a:moveTo>
                  <a:pt x="610726" y="528391"/>
                </a:moveTo>
                <a:cubicBezTo>
                  <a:pt x="614797" y="672888"/>
                  <a:pt x="364444" y="866229"/>
                  <a:pt x="317630" y="870299"/>
                </a:cubicBezTo>
                <a:cubicBezTo>
                  <a:pt x="270816" y="874369"/>
                  <a:pt x="382762" y="607762"/>
                  <a:pt x="329842" y="552813"/>
                </a:cubicBezTo>
                <a:cubicBezTo>
                  <a:pt x="276922" y="497864"/>
                  <a:pt x="6215" y="577235"/>
                  <a:pt x="109" y="540602"/>
                </a:cubicBezTo>
                <a:cubicBezTo>
                  <a:pt x="-5997" y="503969"/>
                  <a:pt x="244356" y="422562"/>
                  <a:pt x="293205" y="333015"/>
                </a:cubicBezTo>
                <a:cubicBezTo>
                  <a:pt x="342054" y="243468"/>
                  <a:pt x="244356" y="-33315"/>
                  <a:pt x="293205" y="3318"/>
                </a:cubicBezTo>
                <a:cubicBezTo>
                  <a:pt x="342054" y="39951"/>
                  <a:pt x="606655" y="383894"/>
                  <a:pt x="610726" y="528391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5500017" y="5407415"/>
            <a:ext cx="430817" cy="237027"/>
          </a:xfrm>
          <a:custGeom>
            <a:avLst/>
            <a:gdLst>
              <a:gd name="connsiteX0" fmla="*/ 157194 w 870060"/>
              <a:gd name="connsiteY0" fmla="*/ 44280 h 447102"/>
              <a:gd name="connsiteX1" fmla="*/ 47283 w 870060"/>
              <a:gd name="connsiteY1" fmla="*/ 398399 h 447102"/>
              <a:gd name="connsiteX2" fmla="*/ 865511 w 870060"/>
              <a:gd name="connsiteY2" fmla="*/ 435032 h 447102"/>
              <a:gd name="connsiteX3" fmla="*/ 389229 w 870060"/>
              <a:gd name="connsiteY3" fmla="*/ 312922 h 447102"/>
              <a:gd name="connsiteX4" fmla="*/ 645689 w 870060"/>
              <a:gd name="connsiteY4" fmla="*/ 32069 h 447102"/>
              <a:gd name="connsiteX5" fmla="*/ 157194 w 870060"/>
              <a:gd name="connsiteY5" fmla="*/ 44280 h 44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0060" h="447102">
                <a:moveTo>
                  <a:pt x="157194" y="44280"/>
                </a:moveTo>
                <a:cubicBezTo>
                  <a:pt x="57460" y="105335"/>
                  <a:pt x="-70770" y="333274"/>
                  <a:pt x="47283" y="398399"/>
                </a:cubicBezTo>
                <a:cubicBezTo>
                  <a:pt x="165336" y="463524"/>
                  <a:pt x="808520" y="449278"/>
                  <a:pt x="865511" y="435032"/>
                </a:cubicBezTo>
                <a:cubicBezTo>
                  <a:pt x="922502" y="420786"/>
                  <a:pt x="425866" y="380083"/>
                  <a:pt x="389229" y="312922"/>
                </a:cubicBezTo>
                <a:cubicBezTo>
                  <a:pt x="352592" y="245762"/>
                  <a:pt x="684361" y="72772"/>
                  <a:pt x="645689" y="32069"/>
                </a:cubicBezTo>
                <a:cubicBezTo>
                  <a:pt x="607017" y="-8634"/>
                  <a:pt x="256928" y="-16775"/>
                  <a:pt x="157194" y="44280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5536198" y="4598996"/>
            <a:ext cx="318220" cy="539024"/>
          </a:xfrm>
          <a:custGeom>
            <a:avLst/>
            <a:gdLst>
              <a:gd name="connsiteX0" fmla="*/ 172300 w 636439"/>
              <a:gd name="connsiteY0" fmla="*/ 635290 h 940611"/>
              <a:gd name="connsiteX1" fmla="*/ 1327 w 636439"/>
              <a:gd name="connsiteY1" fmla="*/ 366648 h 940611"/>
              <a:gd name="connsiteX2" fmla="*/ 282212 w 636439"/>
              <a:gd name="connsiteY2" fmla="*/ 537602 h 940611"/>
              <a:gd name="connsiteX3" fmla="*/ 416547 w 636439"/>
              <a:gd name="connsiteY3" fmla="*/ 318 h 940611"/>
              <a:gd name="connsiteX4" fmla="*/ 428760 w 636439"/>
              <a:gd name="connsiteY4" fmla="*/ 464336 h 940611"/>
              <a:gd name="connsiteX5" fmla="*/ 636370 w 636439"/>
              <a:gd name="connsiteY5" fmla="*/ 806244 h 940611"/>
              <a:gd name="connsiteX6" fmla="*/ 404335 w 636439"/>
              <a:gd name="connsiteY6" fmla="*/ 659712 h 940611"/>
              <a:gd name="connsiteX7" fmla="*/ 74602 w 636439"/>
              <a:gd name="connsiteY7" fmla="*/ 940565 h 940611"/>
              <a:gd name="connsiteX8" fmla="*/ 172300 w 636439"/>
              <a:gd name="connsiteY8" fmla="*/ 635290 h 9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439" h="940611">
                <a:moveTo>
                  <a:pt x="172300" y="635290"/>
                </a:moveTo>
                <a:cubicBezTo>
                  <a:pt x="160088" y="539637"/>
                  <a:pt x="-16992" y="382929"/>
                  <a:pt x="1327" y="366648"/>
                </a:cubicBezTo>
                <a:cubicBezTo>
                  <a:pt x="19646" y="350367"/>
                  <a:pt x="213009" y="598657"/>
                  <a:pt x="282212" y="537602"/>
                </a:cubicBezTo>
                <a:cubicBezTo>
                  <a:pt x="351415" y="476547"/>
                  <a:pt x="392122" y="12529"/>
                  <a:pt x="416547" y="318"/>
                </a:cubicBezTo>
                <a:cubicBezTo>
                  <a:pt x="440972" y="-11893"/>
                  <a:pt x="392123" y="330015"/>
                  <a:pt x="428760" y="464336"/>
                </a:cubicBezTo>
                <a:cubicBezTo>
                  <a:pt x="465397" y="598657"/>
                  <a:pt x="640441" y="773681"/>
                  <a:pt x="636370" y="806244"/>
                </a:cubicBezTo>
                <a:cubicBezTo>
                  <a:pt x="632299" y="838807"/>
                  <a:pt x="497963" y="637325"/>
                  <a:pt x="404335" y="659712"/>
                </a:cubicBezTo>
                <a:cubicBezTo>
                  <a:pt x="310707" y="682099"/>
                  <a:pt x="115310" y="944635"/>
                  <a:pt x="74602" y="940565"/>
                </a:cubicBezTo>
                <a:cubicBezTo>
                  <a:pt x="33894" y="936495"/>
                  <a:pt x="184512" y="730943"/>
                  <a:pt x="172300" y="635290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5452061" y="4983492"/>
            <a:ext cx="836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APOPTOSIS</a:t>
            </a:r>
          </a:p>
        </p:txBody>
      </p:sp>
      <p:sp>
        <p:nvSpPr>
          <p:cNvPr id="118" name="Freeform 117"/>
          <p:cNvSpPr/>
          <p:nvPr/>
        </p:nvSpPr>
        <p:spPr>
          <a:xfrm>
            <a:off x="701705" y="5059140"/>
            <a:ext cx="293145" cy="581750"/>
          </a:xfrm>
          <a:custGeom>
            <a:avLst/>
            <a:gdLst>
              <a:gd name="connsiteX0" fmla="*/ 610726 w 610775"/>
              <a:gd name="connsiteY0" fmla="*/ 528391 h 870345"/>
              <a:gd name="connsiteX1" fmla="*/ 317630 w 610775"/>
              <a:gd name="connsiteY1" fmla="*/ 870299 h 870345"/>
              <a:gd name="connsiteX2" fmla="*/ 329842 w 610775"/>
              <a:gd name="connsiteY2" fmla="*/ 552813 h 870345"/>
              <a:gd name="connsiteX3" fmla="*/ 109 w 610775"/>
              <a:gd name="connsiteY3" fmla="*/ 540602 h 870345"/>
              <a:gd name="connsiteX4" fmla="*/ 293205 w 610775"/>
              <a:gd name="connsiteY4" fmla="*/ 333015 h 870345"/>
              <a:gd name="connsiteX5" fmla="*/ 293205 w 610775"/>
              <a:gd name="connsiteY5" fmla="*/ 3318 h 870345"/>
              <a:gd name="connsiteX6" fmla="*/ 610726 w 610775"/>
              <a:gd name="connsiteY6" fmla="*/ 528391 h 87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0775" h="870345">
                <a:moveTo>
                  <a:pt x="610726" y="528391"/>
                </a:moveTo>
                <a:cubicBezTo>
                  <a:pt x="614797" y="672888"/>
                  <a:pt x="364444" y="866229"/>
                  <a:pt x="317630" y="870299"/>
                </a:cubicBezTo>
                <a:cubicBezTo>
                  <a:pt x="270816" y="874369"/>
                  <a:pt x="382762" y="607762"/>
                  <a:pt x="329842" y="552813"/>
                </a:cubicBezTo>
                <a:cubicBezTo>
                  <a:pt x="276922" y="497864"/>
                  <a:pt x="6215" y="577235"/>
                  <a:pt x="109" y="540602"/>
                </a:cubicBezTo>
                <a:cubicBezTo>
                  <a:pt x="-5997" y="503969"/>
                  <a:pt x="244356" y="422562"/>
                  <a:pt x="293205" y="333015"/>
                </a:cubicBezTo>
                <a:cubicBezTo>
                  <a:pt x="342054" y="243468"/>
                  <a:pt x="244356" y="-33315"/>
                  <a:pt x="293205" y="3318"/>
                </a:cubicBezTo>
                <a:cubicBezTo>
                  <a:pt x="342054" y="39951"/>
                  <a:pt x="606655" y="383894"/>
                  <a:pt x="610726" y="528391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1060862" y="5573803"/>
            <a:ext cx="430817" cy="237027"/>
          </a:xfrm>
          <a:custGeom>
            <a:avLst/>
            <a:gdLst>
              <a:gd name="connsiteX0" fmla="*/ 157194 w 870060"/>
              <a:gd name="connsiteY0" fmla="*/ 44280 h 447102"/>
              <a:gd name="connsiteX1" fmla="*/ 47283 w 870060"/>
              <a:gd name="connsiteY1" fmla="*/ 398399 h 447102"/>
              <a:gd name="connsiteX2" fmla="*/ 865511 w 870060"/>
              <a:gd name="connsiteY2" fmla="*/ 435032 h 447102"/>
              <a:gd name="connsiteX3" fmla="*/ 389229 w 870060"/>
              <a:gd name="connsiteY3" fmla="*/ 312922 h 447102"/>
              <a:gd name="connsiteX4" fmla="*/ 645689 w 870060"/>
              <a:gd name="connsiteY4" fmla="*/ 32069 h 447102"/>
              <a:gd name="connsiteX5" fmla="*/ 157194 w 870060"/>
              <a:gd name="connsiteY5" fmla="*/ 44280 h 44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0060" h="447102">
                <a:moveTo>
                  <a:pt x="157194" y="44280"/>
                </a:moveTo>
                <a:cubicBezTo>
                  <a:pt x="57460" y="105335"/>
                  <a:pt x="-70770" y="333274"/>
                  <a:pt x="47283" y="398399"/>
                </a:cubicBezTo>
                <a:cubicBezTo>
                  <a:pt x="165336" y="463524"/>
                  <a:pt x="808520" y="449278"/>
                  <a:pt x="865511" y="435032"/>
                </a:cubicBezTo>
                <a:cubicBezTo>
                  <a:pt x="922502" y="420786"/>
                  <a:pt x="425866" y="380083"/>
                  <a:pt x="389229" y="312922"/>
                </a:cubicBezTo>
                <a:cubicBezTo>
                  <a:pt x="352592" y="245762"/>
                  <a:pt x="684361" y="72772"/>
                  <a:pt x="645689" y="32069"/>
                </a:cubicBezTo>
                <a:cubicBezTo>
                  <a:pt x="607017" y="-8634"/>
                  <a:pt x="256928" y="-16775"/>
                  <a:pt x="157194" y="4428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1097043" y="4765384"/>
            <a:ext cx="318220" cy="539024"/>
          </a:xfrm>
          <a:custGeom>
            <a:avLst/>
            <a:gdLst>
              <a:gd name="connsiteX0" fmla="*/ 172300 w 636439"/>
              <a:gd name="connsiteY0" fmla="*/ 635290 h 940611"/>
              <a:gd name="connsiteX1" fmla="*/ 1327 w 636439"/>
              <a:gd name="connsiteY1" fmla="*/ 366648 h 940611"/>
              <a:gd name="connsiteX2" fmla="*/ 282212 w 636439"/>
              <a:gd name="connsiteY2" fmla="*/ 537602 h 940611"/>
              <a:gd name="connsiteX3" fmla="*/ 416547 w 636439"/>
              <a:gd name="connsiteY3" fmla="*/ 318 h 940611"/>
              <a:gd name="connsiteX4" fmla="*/ 428760 w 636439"/>
              <a:gd name="connsiteY4" fmla="*/ 464336 h 940611"/>
              <a:gd name="connsiteX5" fmla="*/ 636370 w 636439"/>
              <a:gd name="connsiteY5" fmla="*/ 806244 h 940611"/>
              <a:gd name="connsiteX6" fmla="*/ 404335 w 636439"/>
              <a:gd name="connsiteY6" fmla="*/ 659712 h 940611"/>
              <a:gd name="connsiteX7" fmla="*/ 74602 w 636439"/>
              <a:gd name="connsiteY7" fmla="*/ 940565 h 940611"/>
              <a:gd name="connsiteX8" fmla="*/ 172300 w 636439"/>
              <a:gd name="connsiteY8" fmla="*/ 635290 h 9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439" h="940611">
                <a:moveTo>
                  <a:pt x="172300" y="635290"/>
                </a:moveTo>
                <a:cubicBezTo>
                  <a:pt x="160088" y="539637"/>
                  <a:pt x="-16992" y="382929"/>
                  <a:pt x="1327" y="366648"/>
                </a:cubicBezTo>
                <a:cubicBezTo>
                  <a:pt x="19646" y="350367"/>
                  <a:pt x="213009" y="598657"/>
                  <a:pt x="282212" y="537602"/>
                </a:cubicBezTo>
                <a:cubicBezTo>
                  <a:pt x="351415" y="476547"/>
                  <a:pt x="392122" y="12529"/>
                  <a:pt x="416547" y="318"/>
                </a:cubicBezTo>
                <a:cubicBezTo>
                  <a:pt x="440972" y="-11893"/>
                  <a:pt x="392123" y="330015"/>
                  <a:pt x="428760" y="464336"/>
                </a:cubicBezTo>
                <a:cubicBezTo>
                  <a:pt x="465397" y="598657"/>
                  <a:pt x="640441" y="773681"/>
                  <a:pt x="636370" y="806244"/>
                </a:cubicBezTo>
                <a:cubicBezTo>
                  <a:pt x="632299" y="838807"/>
                  <a:pt x="497963" y="637325"/>
                  <a:pt x="404335" y="659712"/>
                </a:cubicBezTo>
                <a:cubicBezTo>
                  <a:pt x="310707" y="682099"/>
                  <a:pt x="115310" y="944635"/>
                  <a:pt x="74602" y="940565"/>
                </a:cubicBezTo>
                <a:cubicBezTo>
                  <a:pt x="33894" y="936495"/>
                  <a:pt x="184512" y="730943"/>
                  <a:pt x="172300" y="63529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976270" y="5223146"/>
            <a:ext cx="836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APOPTOSIS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3083" y="4464163"/>
            <a:ext cx="14285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APOPTOSIS DISPOSAL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658809" y="5992024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737933" y="6133058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1055454" y="6022743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1177572" y="5838633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CELL GROWTH</a:t>
            </a:r>
          </a:p>
        </p:txBody>
      </p:sp>
      <p:sp>
        <p:nvSpPr>
          <p:cNvPr id="130" name="Left Arrow 129"/>
          <p:cNvSpPr/>
          <p:nvPr/>
        </p:nvSpPr>
        <p:spPr>
          <a:xfrm rot="2578967">
            <a:off x="842699" y="4730764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Left Arrow 131"/>
          <p:cNvSpPr/>
          <p:nvPr/>
        </p:nvSpPr>
        <p:spPr>
          <a:xfrm rot="11594415">
            <a:off x="2164739" y="5359982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Left Arrow 132"/>
          <p:cNvSpPr/>
          <p:nvPr/>
        </p:nvSpPr>
        <p:spPr>
          <a:xfrm rot="10958049">
            <a:off x="2438312" y="6185285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Left Arrow 133"/>
          <p:cNvSpPr/>
          <p:nvPr/>
        </p:nvSpPr>
        <p:spPr>
          <a:xfrm rot="2578967">
            <a:off x="3418387" y="6160727"/>
            <a:ext cx="264493" cy="166988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Left Arrow 134"/>
          <p:cNvSpPr/>
          <p:nvPr/>
        </p:nvSpPr>
        <p:spPr>
          <a:xfrm rot="7275555">
            <a:off x="3779391" y="5602937"/>
            <a:ext cx="276915" cy="165349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Left Arrow 139"/>
          <p:cNvSpPr/>
          <p:nvPr/>
        </p:nvSpPr>
        <p:spPr>
          <a:xfrm>
            <a:off x="5838055" y="5167410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Left Arrow 140"/>
          <p:cNvSpPr/>
          <p:nvPr/>
        </p:nvSpPr>
        <p:spPr>
          <a:xfrm rot="2763249">
            <a:off x="8330210" y="6076725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Left Arrow 141"/>
          <p:cNvSpPr/>
          <p:nvPr/>
        </p:nvSpPr>
        <p:spPr>
          <a:xfrm rot="14861614">
            <a:off x="6361353" y="5747941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Left Arrow 142"/>
          <p:cNvSpPr/>
          <p:nvPr/>
        </p:nvSpPr>
        <p:spPr>
          <a:xfrm rot="16200000">
            <a:off x="6479721" y="5269106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Left Arrow 143"/>
          <p:cNvSpPr/>
          <p:nvPr/>
        </p:nvSpPr>
        <p:spPr>
          <a:xfrm flipH="1">
            <a:off x="6765851" y="5460474"/>
            <a:ext cx="378583" cy="164136"/>
          </a:xfrm>
          <a:prstGeom prst="leftArrow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Down Arrow 145"/>
          <p:cNvSpPr/>
          <p:nvPr/>
        </p:nvSpPr>
        <p:spPr>
          <a:xfrm rot="2975780">
            <a:off x="8606775" y="5177607"/>
            <a:ext cx="150675" cy="288943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>
            <a:off x="8448556" y="4827472"/>
            <a:ext cx="806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AMP SYNTHESIS</a:t>
            </a:r>
          </a:p>
        </p:txBody>
      </p:sp>
      <p:sp>
        <p:nvSpPr>
          <p:cNvPr id="148" name="Down Arrow 147"/>
          <p:cNvSpPr/>
          <p:nvPr/>
        </p:nvSpPr>
        <p:spPr>
          <a:xfrm rot="5400000">
            <a:off x="5898713" y="5889837"/>
            <a:ext cx="159751" cy="470711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Down Arrow 148"/>
          <p:cNvSpPr/>
          <p:nvPr/>
        </p:nvSpPr>
        <p:spPr>
          <a:xfrm rot="5400000">
            <a:off x="1471763" y="6019410"/>
            <a:ext cx="159751" cy="470711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Down Arrow 149"/>
          <p:cNvSpPr/>
          <p:nvPr/>
        </p:nvSpPr>
        <p:spPr>
          <a:xfrm rot="5400000">
            <a:off x="1435202" y="5243100"/>
            <a:ext cx="159751" cy="470711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Down Arrow 150"/>
          <p:cNvSpPr/>
          <p:nvPr/>
        </p:nvSpPr>
        <p:spPr>
          <a:xfrm>
            <a:off x="2023103" y="4944823"/>
            <a:ext cx="144096" cy="25703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Down Arrow 151"/>
          <p:cNvSpPr/>
          <p:nvPr/>
        </p:nvSpPr>
        <p:spPr>
          <a:xfrm rot="16200000" flipH="1">
            <a:off x="2378329" y="5116859"/>
            <a:ext cx="159751" cy="26823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Down Arrow 152"/>
          <p:cNvSpPr/>
          <p:nvPr/>
        </p:nvSpPr>
        <p:spPr>
          <a:xfrm>
            <a:off x="3884338" y="3825533"/>
            <a:ext cx="144096" cy="257036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345903" y="35060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660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5039" y="2613153"/>
            <a:ext cx="2993616" cy="21533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06" name="Oval 105"/>
          <p:cNvSpPr/>
          <p:nvPr/>
        </p:nvSpPr>
        <p:spPr>
          <a:xfrm>
            <a:off x="258581" y="3065384"/>
            <a:ext cx="984412" cy="41055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985522" y="4261199"/>
            <a:ext cx="980266" cy="34224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159223" y="3195797"/>
            <a:ext cx="663258" cy="33956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248389" y="3535363"/>
            <a:ext cx="980266" cy="34224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642478" y="3947086"/>
            <a:ext cx="427417" cy="218290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1150499" y="3386033"/>
            <a:ext cx="919396" cy="499201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35039" y="2416462"/>
            <a:ext cx="620348" cy="342246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26420" y="2125075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803" y="2077908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69682" y="1549371"/>
            <a:ext cx="380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H</a:t>
            </a:r>
            <a:r>
              <a:rPr lang="en-US" sz="1600" baseline="30000"/>
              <a:t>+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9507" y="404976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H</a:t>
            </a:r>
            <a:r>
              <a:rPr lang="en-US" sz="1400" baseline="30000"/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2644" y="1808904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9181" y="1517848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60673" y="1614403"/>
            <a:ext cx="4992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CO</a:t>
            </a:r>
            <a:r>
              <a:rPr lang="en-US" sz="1600" baseline="-25000"/>
              <a:t>2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22644" y="2298992"/>
            <a:ext cx="289667" cy="467876"/>
            <a:chOff x="3553988" y="1013731"/>
            <a:chExt cx="289667" cy="467876"/>
          </a:xfrm>
          <a:solidFill>
            <a:schemeClr val="accent4">
              <a:lumMod val="75000"/>
            </a:schemeClr>
          </a:solidFill>
        </p:grpSpPr>
        <p:sp>
          <p:nvSpPr>
            <p:cNvPr id="11" name="Block Arc 10"/>
            <p:cNvSpPr/>
            <p:nvPr/>
          </p:nvSpPr>
          <p:spPr>
            <a:xfrm rot="10800000">
              <a:off x="3553988" y="1013731"/>
              <a:ext cx="289667" cy="233938"/>
            </a:xfrm>
            <a:prstGeom prst="blockArc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676539" y="1247669"/>
              <a:ext cx="45719" cy="23393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9583" y="2335981"/>
            <a:ext cx="817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>
                <a:solidFill>
                  <a:schemeClr val="bg1"/>
                </a:solidFill>
              </a:rPr>
              <a:t>Immune receptor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64734" y="3908878"/>
            <a:ext cx="6360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</a:rPr>
              <a:t>ATPase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1425" y="3038391"/>
            <a:ext cx="16419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 METABOLISM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68608" y="3958501"/>
            <a:ext cx="1244612" cy="601555"/>
            <a:chOff x="328968" y="4014201"/>
            <a:chExt cx="1244612" cy="601555"/>
          </a:xfrm>
        </p:grpSpPr>
        <p:sp>
          <p:nvSpPr>
            <p:cNvPr id="17" name="Oval 16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Explosion 1 17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/>
          <p:cNvSpPr/>
          <p:nvPr/>
        </p:nvSpPr>
        <p:spPr>
          <a:xfrm>
            <a:off x="1953445" y="2758708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129910" y="3400096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GLUCOSE</a:t>
            </a:r>
            <a:r>
              <a:rPr lang="en-US" sz="1100"/>
              <a:t> </a:t>
            </a:r>
          </a:p>
          <a:p>
            <a:r>
              <a:rPr lang="en-US" sz="1100">
                <a:solidFill>
                  <a:srgbClr val="FFFFFF"/>
                </a:solidFill>
              </a:rPr>
              <a:t>METABOLISM</a:t>
            </a:r>
          </a:p>
        </p:txBody>
      </p:sp>
      <p:sp>
        <p:nvSpPr>
          <p:cNvPr id="23" name="Oval 22"/>
          <p:cNvSpPr/>
          <p:nvPr/>
        </p:nvSpPr>
        <p:spPr>
          <a:xfrm>
            <a:off x="930991" y="436711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94737" y="428913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027470" y="433369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59348" y="4031350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5387" y="4504896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cxnSp>
        <p:nvCxnSpPr>
          <p:cNvPr id="29" name="Curved Connector 28"/>
          <p:cNvCxnSpPr/>
          <p:nvPr/>
        </p:nvCxnSpPr>
        <p:spPr>
          <a:xfrm flipV="1">
            <a:off x="1482955" y="4442225"/>
            <a:ext cx="283034" cy="2515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51660" y="4296484"/>
            <a:ext cx="1065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ANTIOXIDANT</a:t>
            </a:r>
          </a:p>
        </p:txBody>
      </p:sp>
      <p:grpSp>
        <p:nvGrpSpPr>
          <p:cNvPr id="31" name="Group 30"/>
          <p:cNvGrpSpPr/>
          <p:nvPr/>
        </p:nvGrpSpPr>
        <p:grpSpPr>
          <a:xfrm rot="20632926">
            <a:off x="2149672" y="3192063"/>
            <a:ext cx="581480" cy="96700"/>
            <a:chOff x="2256652" y="343009"/>
            <a:chExt cx="4847743" cy="845986"/>
          </a:xfrm>
        </p:grpSpPr>
        <p:grpSp>
          <p:nvGrpSpPr>
            <p:cNvPr id="32" name="Group 31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39" name="Freeform 38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 39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34" name="Freeform 33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 rot="20632926">
            <a:off x="2224958" y="3475367"/>
            <a:ext cx="566452" cy="85647"/>
            <a:chOff x="2256652" y="343009"/>
            <a:chExt cx="4722456" cy="749286"/>
          </a:xfrm>
          <a:solidFill>
            <a:schemeClr val="tx2">
              <a:lumMod val="75000"/>
            </a:schemeClr>
          </a:solidFill>
        </p:grpSpPr>
        <p:sp>
          <p:nvSpPr>
            <p:cNvPr id="45" name="Freeform 44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>
            <a:off x="2446183" y="3340728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2006575" y="2834696"/>
            <a:ext cx="575431" cy="231283"/>
            <a:chOff x="4513974" y="900697"/>
            <a:chExt cx="575431" cy="231283"/>
          </a:xfrm>
        </p:grpSpPr>
        <p:grpSp>
          <p:nvGrpSpPr>
            <p:cNvPr id="52" name="Group 51"/>
            <p:cNvGrpSpPr/>
            <p:nvPr/>
          </p:nvGrpSpPr>
          <p:grpSpPr>
            <a:xfrm>
              <a:off x="4513974" y="900697"/>
              <a:ext cx="575431" cy="206097"/>
              <a:chOff x="4513974" y="900697"/>
              <a:chExt cx="575431" cy="206097"/>
            </a:xfrm>
          </p:grpSpPr>
          <p:grpSp>
            <p:nvGrpSpPr>
              <p:cNvPr id="55" name="Group 54"/>
              <p:cNvGrpSpPr/>
              <p:nvPr/>
            </p:nvGrpSpPr>
            <p:grpSpPr>
              <a:xfrm rot="20632926">
                <a:off x="4513974" y="954475"/>
                <a:ext cx="566452" cy="85647"/>
                <a:chOff x="2256652" y="343009"/>
                <a:chExt cx="4722456" cy="749286"/>
              </a:xfrm>
            </p:grpSpPr>
            <p:sp>
              <p:nvSpPr>
                <p:cNvPr id="60" name="Freeform 59"/>
                <p:cNvSpPr/>
                <p:nvPr/>
              </p:nvSpPr>
              <p:spPr>
                <a:xfrm>
                  <a:off x="3130629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Freeform 60"/>
                <p:cNvSpPr/>
                <p:nvPr/>
              </p:nvSpPr>
              <p:spPr>
                <a:xfrm flipH="1">
                  <a:off x="2256652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 flipH="1">
                  <a:off x="40913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Freeform 62"/>
                <p:cNvSpPr/>
                <p:nvPr/>
              </p:nvSpPr>
              <p:spPr>
                <a:xfrm flipH="1">
                  <a:off x="5873847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4950933" y="343009"/>
                  <a:ext cx="1105261" cy="749286"/>
                </a:xfrm>
                <a:custGeom>
                  <a:avLst/>
                  <a:gdLst>
                    <a:gd name="connsiteX0" fmla="*/ 0 w 1105261"/>
                    <a:gd name="connsiteY0" fmla="*/ 69167 h 749286"/>
                    <a:gd name="connsiteX1" fmla="*/ 189398 w 1105261"/>
                    <a:gd name="connsiteY1" fmla="*/ 102587 h 749286"/>
                    <a:gd name="connsiteX2" fmla="*/ 456783 w 1105261"/>
                    <a:gd name="connsiteY2" fmla="*/ 403364 h 749286"/>
                    <a:gd name="connsiteX3" fmla="*/ 757590 w 1105261"/>
                    <a:gd name="connsiteY3" fmla="*/ 681862 h 749286"/>
                    <a:gd name="connsiteX4" fmla="*/ 1102962 w 1105261"/>
                    <a:gd name="connsiteY4" fmla="*/ 748701 h 749286"/>
                    <a:gd name="connsiteX5" fmla="*/ 891283 w 1105261"/>
                    <a:gd name="connsiteY5" fmla="*/ 659582 h 749286"/>
                    <a:gd name="connsiteX6" fmla="*/ 568193 w 1105261"/>
                    <a:gd name="connsiteY6" fmla="*/ 347665 h 749286"/>
                    <a:gd name="connsiteX7" fmla="*/ 189398 w 1105261"/>
                    <a:gd name="connsiteY7" fmla="*/ 13468 h 749286"/>
                    <a:gd name="connsiteX8" fmla="*/ 0 w 1105261"/>
                    <a:gd name="connsiteY8" fmla="*/ 69167 h 7492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105261" h="749286">
                      <a:moveTo>
                        <a:pt x="0" y="69167"/>
                      </a:moveTo>
                      <a:cubicBezTo>
                        <a:pt x="0" y="84020"/>
                        <a:pt x="113268" y="46887"/>
                        <a:pt x="189398" y="102587"/>
                      </a:cubicBezTo>
                      <a:cubicBezTo>
                        <a:pt x="265529" y="158287"/>
                        <a:pt x="362084" y="306818"/>
                        <a:pt x="456783" y="403364"/>
                      </a:cubicBezTo>
                      <a:cubicBezTo>
                        <a:pt x="551482" y="499910"/>
                        <a:pt x="649894" y="624306"/>
                        <a:pt x="757590" y="681862"/>
                      </a:cubicBezTo>
                      <a:cubicBezTo>
                        <a:pt x="865287" y="739418"/>
                        <a:pt x="1080680" y="752414"/>
                        <a:pt x="1102962" y="748701"/>
                      </a:cubicBezTo>
                      <a:cubicBezTo>
                        <a:pt x="1125244" y="744988"/>
                        <a:pt x="980411" y="726421"/>
                        <a:pt x="891283" y="659582"/>
                      </a:cubicBezTo>
                      <a:cubicBezTo>
                        <a:pt x="802155" y="592743"/>
                        <a:pt x="685174" y="455351"/>
                        <a:pt x="568193" y="347665"/>
                      </a:cubicBezTo>
                      <a:cubicBezTo>
                        <a:pt x="451212" y="239979"/>
                        <a:pt x="282240" y="59884"/>
                        <a:pt x="189398" y="13468"/>
                      </a:cubicBezTo>
                      <a:cubicBezTo>
                        <a:pt x="96556" y="-32948"/>
                        <a:pt x="0" y="54314"/>
                        <a:pt x="0" y="69167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6" name="Freeform 55"/>
              <p:cNvSpPr/>
              <p:nvPr/>
            </p:nvSpPr>
            <p:spPr>
              <a:xfrm rot="20632926" flipH="1" flipV="1">
                <a:off x="4540007" y="102114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reeform 56"/>
              <p:cNvSpPr/>
              <p:nvPr/>
            </p:nvSpPr>
            <p:spPr>
              <a:xfrm rot="20632926" flipH="1" flipV="1">
                <a:off x="4751426" y="960053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Freeform 57"/>
              <p:cNvSpPr/>
              <p:nvPr/>
            </p:nvSpPr>
            <p:spPr>
              <a:xfrm rot="20632926" flipH="1" flipV="1">
                <a:off x="4956830" y="900697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Freeform 58"/>
              <p:cNvSpPr/>
              <p:nvPr/>
            </p:nvSpPr>
            <p:spPr>
              <a:xfrm rot="20632926" flipV="1">
                <a:off x="4850479" y="931429"/>
                <a:ext cx="132575" cy="85647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3" name="Straight Connector 52"/>
            <p:cNvCxnSpPr/>
            <p:nvPr/>
          </p:nvCxnSpPr>
          <p:spPr>
            <a:xfrm>
              <a:off x="4750609" y="93501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673634" y="1043080"/>
              <a:ext cx="0" cy="88900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2140645" y="2597331"/>
            <a:ext cx="10054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DNA DAMAGE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262067" y="3542870"/>
            <a:ext cx="10256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RNA STABILITY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56436" y="4858043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88498" y="3885235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292444" y="2847020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grpSp>
        <p:nvGrpSpPr>
          <p:cNvPr id="70" name="Group 69"/>
          <p:cNvGrpSpPr/>
          <p:nvPr/>
        </p:nvGrpSpPr>
        <p:grpSpPr>
          <a:xfrm rot="5400000">
            <a:off x="1560886" y="4010497"/>
            <a:ext cx="243710" cy="382558"/>
            <a:chOff x="2559212" y="2503068"/>
            <a:chExt cx="243710" cy="382558"/>
          </a:xfrm>
        </p:grpSpPr>
        <p:sp>
          <p:nvSpPr>
            <p:cNvPr id="71" name="Oval 70"/>
            <p:cNvSpPr/>
            <p:nvPr/>
          </p:nvSpPr>
          <p:spPr>
            <a:xfrm>
              <a:off x="2687393" y="2503737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2601939" y="2503068"/>
              <a:ext cx="85454" cy="267357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559212" y="2736017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638340" y="2741885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2717468" y="2747753"/>
              <a:ext cx="85454" cy="13787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1715374" y="4264468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806714" y="4453501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3785845" y="2944526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3785845" y="3426487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785845" y="3908728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834693" y="3078110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4152214" y="2967795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858606" y="3586255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176127" y="3475940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864969" y="4049762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182490" y="3939447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3153536" y="3123868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CELL GROWTH</a:t>
            </a:r>
          </a:p>
        </p:txBody>
      </p:sp>
      <p:sp>
        <p:nvSpPr>
          <p:cNvPr id="105" name="Oval 104"/>
          <p:cNvSpPr/>
          <p:nvPr/>
        </p:nvSpPr>
        <p:spPr>
          <a:xfrm>
            <a:off x="368608" y="4382969"/>
            <a:ext cx="540603" cy="270738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162768" y="101590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</a:p>
        </p:txBody>
      </p:sp>
      <p:cxnSp>
        <p:nvCxnSpPr>
          <p:cNvPr id="100" name="Straight Arrow Connector 99"/>
          <p:cNvCxnSpPr/>
          <p:nvPr/>
        </p:nvCxnSpPr>
        <p:spPr>
          <a:xfrm flipH="1">
            <a:off x="1834846" y="4208102"/>
            <a:ext cx="28088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9970" y="4382969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ETC</a:t>
            </a:r>
          </a:p>
        </p:txBody>
      </p:sp>
    </p:spTree>
    <p:extLst>
      <p:ext uri="{BB962C8B-B14F-4D97-AF65-F5344CB8AC3E}">
        <p14:creationId xmlns:p14="http://schemas.microsoft.com/office/powerpoint/2010/main" val="390986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Oval 263"/>
          <p:cNvSpPr/>
          <p:nvPr/>
        </p:nvSpPr>
        <p:spPr>
          <a:xfrm>
            <a:off x="982180" y="5215507"/>
            <a:ext cx="854801" cy="342246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121419" y="4515537"/>
            <a:ext cx="1345836" cy="388254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3578317" y="3749542"/>
            <a:ext cx="854801" cy="342246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6262330" y="4442225"/>
            <a:ext cx="2851621" cy="21057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>
            <a:off x="2570502" y="4977668"/>
            <a:ext cx="863096" cy="457934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776876" y="4263827"/>
            <a:ext cx="2733473" cy="228947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1731698" y="4554649"/>
            <a:ext cx="905978" cy="436249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331871" y="5868704"/>
            <a:ext cx="1244612" cy="601555"/>
            <a:chOff x="328968" y="4014201"/>
            <a:chExt cx="1244612" cy="601555"/>
          </a:xfrm>
        </p:grpSpPr>
        <p:sp>
          <p:nvSpPr>
            <p:cNvPr id="5" name="Oval 4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xplosion 1 5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Oval 6"/>
          <p:cNvSpPr/>
          <p:nvPr/>
        </p:nvSpPr>
        <p:spPr>
          <a:xfrm>
            <a:off x="3461939" y="4678024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82678" y="4959554"/>
            <a:ext cx="895478" cy="7454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 rot="20632926" flipV="1">
            <a:off x="8040002" y="5453055"/>
            <a:ext cx="566452" cy="85647"/>
            <a:chOff x="2256652" y="343009"/>
            <a:chExt cx="4722456" cy="749286"/>
          </a:xfrm>
        </p:grpSpPr>
        <p:sp>
          <p:nvSpPr>
            <p:cNvPr id="10" name="Freeform 9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 rot="20224909">
            <a:off x="7997245" y="5067947"/>
            <a:ext cx="581480" cy="96700"/>
            <a:chOff x="2256652" y="343009"/>
            <a:chExt cx="4847743" cy="845986"/>
          </a:xfrm>
        </p:grpSpPr>
        <p:grpSp>
          <p:nvGrpSpPr>
            <p:cNvPr id="20" name="Group 19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Freeform 28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22" name="Freeform 21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32" name="Straight Arrow Connector 31"/>
          <p:cNvCxnSpPr/>
          <p:nvPr/>
        </p:nvCxnSpPr>
        <p:spPr>
          <a:xfrm>
            <a:off x="8139958" y="52583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267212" y="556165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136471" y="5944142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8344443" y="5851022"/>
            <a:ext cx="149396" cy="169041"/>
            <a:chOff x="5199704" y="557547"/>
            <a:chExt cx="149396" cy="169041"/>
          </a:xfrm>
        </p:grpSpPr>
        <p:sp>
          <p:nvSpPr>
            <p:cNvPr id="36" name="Oval 35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731698" y="4542083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GALACTOSE</a:t>
            </a:r>
          </a:p>
          <a:p>
            <a:r>
              <a:rPr lang="en-US" sz="1100">
                <a:solidFill>
                  <a:srgbClr val="FFFFFF"/>
                </a:solidFill>
              </a:rPr>
              <a:t>METABOLISM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867252" y="5646601"/>
            <a:ext cx="1244612" cy="601555"/>
            <a:chOff x="328968" y="4014201"/>
            <a:chExt cx="1244612" cy="601555"/>
          </a:xfrm>
        </p:grpSpPr>
        <p:sp>
          <p:nvSpPr>
            <p:cNvPr id="44" name="Oval 43"/>
            <p:cNvSpPr/>
            <p:nvPr/>
          </p:nvSpPr>
          <p:spPr>
            <a:xfrm>
              <a:off x="328968" y="4014201"/>
              <a:ext cx="1244612" cy="60155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Explosion 1 44"/>
            <p:cNvSpPr/>
            <p:nvPr/>
          </p:nvSpPr>
          <p:spPr>
            <a:xfrm>
              <a:off x="511106" y="4081040"/>
              <a:ext cx="920032" cy="512436"/>
            </a:xfrm>
            <a:prstGeom prst="irregularSeal1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Oval 45"/>
          <p:cNvSpPr/>
          <p:nvPr/>
        </p:nvSpPr>
        <p:spPr>
          <a:xfrm>
            <a:off x="2429635" y="605521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2693381" y="597723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526114" y="6021798"/>
            <a:ext cx="45719" cy="178239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457992" y="5719450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354031" y="6192996"/>
            <a:ext cx="2836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e</a:t>
            </a:r>
            <a:r>
              <a:rPr lang="en-US" sz="1100" baseline="30000"/>
              <a:t>-</a:t>
            </a:r>
          </a:p>
        </p:txBody>
      </p:sp>
      <p:cxnSp>
        <p:nvCxnSpPr>
          <p:cNvPr id="52" name="Curved Connector 51"/>
          <p:cNvCxnSpPr/>
          <p:nvPr/>
        </p:nvCxnSpPr>
        <p:spPr>
          <a:xfrm flipV="1">
            <a:off x="2981599" y="6130325"/>
            <a:ext cx="283034" cy="25152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 rot="20224909">
            <a:off x="3447966" y="4812469"/>
            <a:ext cx="581480" cy="96700"/>
            <a:chOff x="2256652" y="343009"/>
            <a:chExt cx="4847743" cy="845986"/>
          </a:xfrm>
        </p:grpSpPr>
        <p:grpSp>
          <p:nvGrpSpPr>
            <p:cNvPr id="55" name="Group 54"/>
            <p:cNvGrpSpPr/>
            <p:nvPr/>
          </p:nvGrpSpPr>
          <p:grpSpPr>
            <a:xfrm>
              <a:off x="2256652" y="343009"/>
              <a:ext cx="4722456" cy="749286"/>
              <a:chOff x="2256652" y="343009"/>
              <a:chExt cx="4722456" cy="749286"/>
            </a:xfrm>
          </p:grpSpPr>
          <p:sp>
            <p:nvSpPr>
              <p:cNvPr id="62" name="Freeform 61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 62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63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 flipV="1">
              <a:off x="2381939" y="439709"/>
              <a:ext cx="4722456" cy="749286"/>
              <a:chOff x="2256652" y="343009"/>
              <a:chExt cx="4722456" cy="749286"/>
            </a:xfrm>
          </p:grpSpPr>
          <p:sp>
            <p:nvSpPr>
              <p:cNvPr id="57" name="Freeform 56"/>
              <p:cNvSpPr/>
              <p:nvPr/>
            </p:nvSpPr>
            <p:spPr>
              <a:xfrm>
                <a:off x="3130629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Freeform 57"/>
              <p:cNvSpPr/>
              <p:nvPr/>
            </p:nvSpPr>
            <p:spPr>
              <a:xfrm flipH="1">
                <a:off x="2256652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Freeform 58"/>
              <p:cNvSpPr/>
              <p:nvPr/>
            </p:nvSpPr>
            <p:spPr>
              <a:xfrm flipH="1">
                <a:off x="40913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 flipH="1">
                <a:off x="5873847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Freeform 60"/>
              <p:cNvSpPr/>
              <p:nvPr/>
            </p:nvSpPr>
            <p:spPr>
              <a:xfrm>
                <a:off x="4950933" y="343009"/>
                <a:ext cx="1105261" cy="749286"/>
              </a:xfrm>
              <a:custGeom>
                <a:avLst/>
                <a:gdLst>
                  <a:gd name="connsiteX0" fmla="*/ 0 w 1105261"/>
                  <a:gd name="connsiteY0" fmla="*/ 69167 h 749286"/>
                  <a:gd name="connsiteX1" fmla="*/ 189398 w 1105261"/>
                  <a:gd name="connsiteY1" fmla="*/ 102587 h 749286"/>
                  <a:gd name="connsiteX2" fmla="*/ 456783 w 1105261"/>
                  <a:gd name="connsiteY2" fmla="*/ 403364 h 749286"/>
                  <a:gd name="connsiteX3" fmla="*/ 757590 w 1105261"/>
                  <a:gd name="connsiteY3" fmla="*/ 681862 h 749286"/>
                  <a:gd name="connsiteX4" fmla="*/ 1102962 w 1105261"/>
                  <a:gd name="connsiteY4" fmla="*/ 748701 h 749286"/>
                  <a:gd name="connsiteX5" fmla="*/ 891283 w 1105261"/>
                  <a:gd name="connsiteY5" fmla="*/ 659582 h 749286"/>
                  <a:gd name="connsiteX6" fmla="*/ 568193 w 1105261"/>
                  <a:gd name="connsiteY6" fmla="*/ 347665 h 749286"/>
                  <a:gd name="connsiteX7" fmla="*/ 189398 w 1105261"/>
                  <a:gd name="connsiteY7" fmla="*/ 13468 h 749286"/>
                  <a:gd name="connsiteX8" fmla="*/ 0 w 1105261"/>
                  <a:gd name="connsiteY8" fmla="*/ 69167 h 749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261" h="749286">
                    <a:moveTo>
                      <a:pt x="0" y="69167"/>
                    </a:moveTo>
                    <a:cubicBezTo>
                      <a:pt x="0" y="84020"/>
                      <a:pt x="113268" y="46887"/>
                      <a:pt x="189398" y="102587"/>
                    </a:cubicBezTo>
                    <a:cubicBezTo>
                      <a:pt x="265529" y="158287"/>
                      <a:pt x="362084" y="306818"/>
                      <a:pt x="456783" y="403364"/>
                    </a:cubicBezTo>
                    <a:cubicBezTo>
                      <a:pt x="551482" y="499910"/>
                      <a:pt x="649894" y="624306"/>
                      <a:pt x="757590" y="681862"/>
                    </a:cubicBezTo>
                    <a:cubicBezTo>
                      <a:pt x="865287" y="739418"/>
                      <a:pt x="1080680" y="752414"/>
                      <a:pt x="1102962" y="748701"/>
                    </a:cubicBezTo>
                    <a:cubicBezTo>
                      <a:pt x="1125244" y="744988"/>
                      <a:pt x="980411" y="726421"/>
                      <a:pt x="891283" y="659582"/>
                    </a:cubicBezTo>
                    <a:cubicBezTo>
                      <a:pt x="802155" y="592743"/>
                      <a:pt x="685174" y="455351"/>
                      <a:pt x="568193" y="347665"/>
                    </a:cubicBezTo>
                    <a:cubicBezTo>
                      <a:pt x="451212" y="239979"/>
                      <a:pt x="282240" y="59884"/>
                      <a:pt x="189398" y="13468"/>
                    </a:cubicBezTo>
                    <a:cubicBezTo>
                      <a:pt x="96556" y="-32948"/>
                      <a:pt x="0" y="54314"/>
                      <a:pt x="0" y="69167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 rot="20632926" flipV="1">
            <a:off x="3567546" y="5185595"/>
            <a:ext cx="566452" cy="85647"/>
            <a:chOff x="2256652" y="343009"/>
            <a:chExt cx="4722456" cy="749286"/>
          </a:xfrm>
        </p:grpSpPr>
        <p:sp>
          <p:nvSpPr>
            <p:cNvPr id="68" name="Freeform 67"/>
            <p:cNvSpPr/>
            <p:nvPr/>
          </p:nvSpPr>
          <p:spPr>
            <a:xfrm>
              <a:off x="3130629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flipH="1">
              <a:off x="2256652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flipH="1">
              <a:off x="40913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flipH="1">
              <a:off x="5873847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4950933" y="343009"/>
              <a:ext cx="1105261" cy="749286"/>
            </a:xfrm>
            <a:custGeom>
              <a:avLst/>
              <a:gdLst>
                <a:gd name="connsiteX0" fmla="*/ 0 w 1105261"/>
                <a:gd name="connsiteY0" fmla="*/ 69167 h 749286"/>
                <a:gd name="connsiteX1" fmla="*/ 189398 w 1105261"/>
                <a:gd name="connsiteY1" fmla="*/ 102587 h 749286"/>
                <a:gd name="connsiteX2" fmla="*/ 456783 w 1105261"/>
                <a:gd name="connsiteY2" fmla="*/ 403364 h 749286"/>
                <a:gd name="connsiteX3" fmla="*/ 757590 w 1105261"/>
                <a:gd name="connsiteY3" fmla="*/ 681862 h 749286"/>
                <a:gd name="connsiteX4" fmla="*/ 1102962 w 1105261"/>
                <a:gd name="connsiteY4" fmla="*/ 748701 h 749286"/>
                <a:gd name="connsiteX5" fmla="*/ 891283 w 1105261"/>
                <a:gd name="connsiteY5" fmla="*/ 659582 h 749286"/>
                <a:gd name="connsiteX6" fmla="*/ 568193 w 1105261"/>
                <a:gd name="connsiteY6" fmla="*/ 347665 h 749286"/>
                <a:gd name="connsiteX7" fmla="*/ 189398 w 1105261"/>
                <a:gd name="connsiteY7" fmla="*/ 13468 h 749286"/>
                <a:gd name="connsiteX8" fmla="*/ 0 w 1105261"/>
                <a:gd name="connsiteY8" fmla="*/ 69167 h 7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5261" h="749286">
                  <a:moveTo>
                    <a:pt x="0" y="69167"/>
                  </a:moveTo>
                  <a:cubicBezTo>
                    <a:pt x="0" y="84020"/>
                    <a:pt x="113268" y="46887"/>
                    <a:pt x="189398" y="102587"/>
                  </a:cubicBezTo>
                  <a:cubicBezTo>
                    <a:pt x="265529" y="158287"/>
                    <a:pt x="362084" y="306818"/>
                    <a:pt x="456783" y="403364"/>
                  </a:cubicBezTo>
                  <a:cubicBezTo>
                    <a:pt x="551482" y="499910"/>
                    <a:pt x="649894" y="624306"/>
                    <a:pt x="757590" y="681862"/>
                  </a:cubicBezTo>
                  <a:cubicBezTo>
                    <a:pt x="865287" y="739418"/>
                    <a:pt x="1080680" y="752414"/>
                    <a:pt x="1102962" y="748701"/>
                  </a:cubicBezTo>
                  <a:cubicBezTo>
                    <a:pt x="1125244" y="744988"/>
                    <a:pt x="980411" y="726421"/>
                    <a:pt x="891283" y="659582"/>
                  </a:cubicBezTo>
                  <a:cubicBezTo>
                    <a:pt x="802155" y="592743"/>
                    <a:pt x="685174" y="455351"/>
                    <a:pt x="568193" y="347665"/>
                  </a:cubicBezTo>
                  <a:cubicBezTo>
                    <a:pt x="451212" y="239979"/>
                    <a:pt x="282240" y="59884"/>
                    <a:pt x="189398" y="13468"/>
                  </a:cubicBezTo>
                  <a:cubicBezTo>
                    <a:pt x="96556" y="-32948"/>
                    <a:pt x="0" y="54314"/>
                    <a:pt x="0" y="69167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3" name="Straight Arrow Connector 72"/>
          <p:cNvCxnSpPr/>
          <p:nvPr/>
        </p:nvCxnSpPr>
        <p:spPr>
          <a:xfrm>
            <a:off x="3667502" y="4990899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805898" y="5272717"/>
            <a:ext cx="0" cy="194635"/>
          </a:xfrm>
          <a:prstGeom prst="straightConnector1">
            <a:avLst/>
          </a:prstGeom>
          <a:ln w="952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767898" y="5505149"/>
            <a:ext cx="402935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3983713" y="5411180"/>
            <a:ext cx="149396" cy="169041"/>
            <a:chOff x="5199704" y="557547"/>
            <a:chExt cx="149396" cy="169041"/>
          </a:xfrm>
        </p:grpSpPr>
        <p:sp>
          <p:nvSpPr>
            <p:cNvPr id="77" name="Oval 76"/>
            <p:cNvSpPr/>
            <p:nvPr/>
          </p:nvSpPr>
          <p:spPr>
            <a:xfrm>
              <a:off x="5214935" y="557547"/>
              <a:ext cx="114703" cy="11317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16200000">
              <a:off x="5240180" y="617669"/>
              <a:ext cx="68443" cy="14939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05898" y="3929629"/>
            <a:ext cx="289667" cy="467876"/>
            <a:chOff x="8281234" y="1131716"/>
            <a:chExt cx="289667" cy="467876"/>
          </a:xfrm>
        </p:grpSpPr>
        <p:sp>
          <p:nvSpPr>
            <p:cNvPr id="81" name="Block Arc 80"/>
            <p:cNvSpPr/>
            <p:nvPr/>
          </p:nvSpPr>
          <p:spPr>
            <a:xfrm rot="10800000">
              <a:off x="8281234" y="1131716"/>
              <a:ext cx="289667" cy="233938"/>
            </a:xfrm>
            <a:prstGeom prst="blockArc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8403785" y="1365654"/>
              <a:ext cx="45719" cy="2339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525134" y="3798824"/>
            <a:ext cx="9808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</a:rPr>
              <a:t>ECM proteins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391195" y="6492686"/>
            <a:ext cx="1559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Elevated pCO</a:t>
            </a:r>
            <a:r>
              <a:rPr lang="en-US" baseline="-25000"/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871449" y="6479703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Ambient pCO</a:t>
            </a:r>
            <a:r>
              <a:rPr lang="en-US" baseline="-25000"/>
              <a:t>2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991276" y="5576434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26221" y="6191408"/>
            <a:ext cx="1055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mitochondrion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784171" y="4778378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291099" y="5406842"/>
            <a:ext cx="6489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/>
              <a:t>nucleus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152821" y="6177916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223797" y="5938427"/>
            <a:ext cx="3545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BF23B2"/>
                </a:solidFill>
              </a:rPr>
              <a:t>O</a:t>
            </a:r>
            <a:r>
              <a:rPr lang="en-US" sz="1100" b="1" baseline="-25000">
                <a:solidFill>
                  <a:srgbClr val="BF23B2"/>
                </a:solidFill>
              </a:rPr>
              <a:t>2</a:t>
            </a:r>
            <a:r>
              <a:rPr lang="en-US" sz="1100" b="1" baseline="30000">
                <a:solidFill>
                  <a:srgbClr val="BF23B2"/>
                </a:solidFill>
              </a:rPr>
              <a:t>-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5025150" y="5910893"/>
            <a:ext cx="610618" cy="3357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5104274" y="6051927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5421795" y="5941612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140860" y="4892752"/>
            <a:ext cx="293145" cy="581750"/>
          </a:xfrm>
          <a:custGeom>
            <a:avLst/>
            <a:gdLst>
              <a:gd name="connsiteX0" fmla="*/ 610726 w 610775"/>
              <a:gd name="connsiteY0" fmla="*/ 528391 h 870345"/>
              <a:gd name="connsiteX1" fmla="*/ 317630 w 610775"/>
              <a:gd name="connsiteY1" fmla="*/ 870299 h 870345"/>
              <a:gd name="connsiteX2" fmla="*/ 329842 w 610775"/>
              <a:gd name="connsiteY2" fmla="*/ 552813 h 870345"/>
              <a:gd name="connsiteX3" fmla="*/ 109 w 610775"/>
              <a:gd name="connsiteY3" fmla="*/ 540602 h 870345"/>
              <a:gd name="connsiteX4" fmla="*/ 293205 w 610775"/>
              <a:gd name="connsiteY4" fmla="*/ 333015 h 870345"/>
              <a:gd name="connsiteX5" fmla="*/ 293205 w 610775"/>
              <a:gd name="connsiteY5" fmla="*/ 3318 h 870345"/>
              <a:gd name="connsiteX6" fmla="*/ 610726 w 610775"/>
              <a:gd name="connsiteY6" fmla="*/ 528391 h 87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0775" h="870345">
                <a:moveTo>
                  <a:pt x="610726" y="528391"/>
                </a:moveTo>
                <a:cubicBezTo>
                  <a:pt x="614797" y="672888"/>
                  <a:pt x="364444" y="866229"/>
                  <a:pt x="317630" y="870299"/>
                </a:cubicBezTo>
                <a:cubicBezTo>
                  <a:pt x="270816" y="874369"/>
                  <a:pt x="382762" y="607762"/>
                  <a:pt x="329842" y="552813"/>
                </a:cubicBezTo>
                <a:cubicBezTo>
                  <a:pt x="276922" y="497864"/>
                  <a:pt x="6215" y="577235"/>
                  <a:pt x="109" y="540602"/>
                </a:cubicBezTo>
                <a:cubicBezTo>
                  <a:pt x="-5997" y="503969"/>
                  <a:pt x="244356" y="422562"/>
                  <a:pt x="293205" y="333015"/>
                </a:cubicBezTo>
                <a:cubicBezTo>
                  <a:pt x="342054" y="243468"/>
                  <a:pt x="244356" y="-33315"/>
                  <a:pt x="293205" y="3318"/>
                </a:cubicBezTo>
                <a:cubicBezTo>
                  <a:pt x="342054" y="39951"/>
                  <a:pt x="606655" y="383894"/>
                  <a:pt x="610726" y="528391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5500017" y="5407415"/>
            <a:ext cx="430817" cy="237027"/>
          </a:xfrm>
          <a:custGeom>
            <a:avLst/>
            <a:gdLst>
              <a:gd name="connsiteX0" fmla="*/ 157194 w 870060"/>
              <a:gd name="connsiteY0" fmla="*/ 44280 h 447102"/>
              <a:gd name="connsiteX1" fmla="*/ 47283 w 870060"/>
              <a:gd name="connsiteY1" fmla="*/ 398399 h 447102"/>
              <a:gd name="connsiteX2" fmla="*/ 865511 w 870060"/>
              <a:gd name="connsiteY2" fmla="*/ 435032 h 447102"/>
              <a:gd name="connsiteX3" fmla="*/ 389229 w 870060"/>
              <a:gd name="connsiteY3" fmla="*/ 312922 h 447102"/>
              <a:gd name="connsiteX4" fmla="*/ 645689 w 870060"/>
              <a:gd name="connsiteY4" fmla="*/ 32069 h 447102"/>
              <a:gd name="connsiteX5" fmla="*/ 157194 w 870060"/>
              <a:gd name="connsiteY5" fmla="*/ 44280 h 44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0060" h="447102">
                <a:moveTo>
                  <a:pt x="157194" y="44280"/>
                </a:moveTo>
                <a:cubicBezTo>
                  <a:pt x="57460" y="105335"/>
                  <a:pt x="-70770" y="333274"/>
                  <a:pt x="47283" y="398399"/>
                </a:cubicBezTo>
                <a:cubicBezTo>
                  <a:pt x="165336" y="463524"/>
                  <a:pt x="808520" y="449278"/>
                  <a:pt x="865511" y="435032"/>
                </a:cubicBezTo>
                <a:cubicBezTo>
                  <a:pt x="922502" y="420786"/>
                  <a:pt x="425866" y="380083"/>
                  <a:pt x="389229" y="312922"/>
                </a:cubicBezTo>
                <a:cubicBezTo>
                  <a:pt x="352592" y="245762"/>
                  <a:pt x="684361" y="72772"/>
                  <a:pt x="645689" y="32069"/>
                </a:cubicBezTo>
                <a:cubicBezTo>
                  <a:pt x="607017" y="-8634"/>
                  <a:pt x="256928" y="-16775"/>
                  <a:pt x="157194" y="44280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5536198" y="4598996"/>
            <a:ext cx="318220" cy="539024"/>
          </a:xfrm>
          <a:custGeom>
            <a:avLst/>
            <a:gdLst>
              <a:gd name="connsiteX0" fmla="*/ 172300 w 636439"/>
              <a:gd name="connsiteY0" fmla="*/ 635290 h 940611"/>
              <a:gd name="connsiteX1" fmla="*/ 1327 w 636439"/>
              <a:gd name="connsiteY1" fmla="*/ 366648 h 940611"/>
              <a:gd name="connsiteX2" fmla="*/ 282212 w 636439"/>
              <a:gd name="connsiteY2" fmla="*/ 537602 h 940611"/>
              <a:gd name="connsiteX3" fmla="*/ 416547 w 636439"/>
              <a:gd name="connsiteY3" fmla="*/ 318 h 940611"/>
              <a:gd name="connsiteX4" fmla="*/ 428760 w 636439"/>
              <a:gd name="connsiteY4" fmla="*/ 464336 h 940611"/>
              <a:gd name="connsiteX5" fmla="*/ 636370 w 636439"/>
              <a:gd name="connsiteY5" fmla="*/ 806244 h 940611"/>
              <a:gd name="connsiteX6" fmla="*/ 404335 w 636439"/>
              <a:gd name="connsiteY6" fmla="*/ 659712 h 940611"/>
              <a:gd name="connsiteX7" fmla="*/ 74602 w 636439"/>
              <a:gd name="connsiteY7" fmla="*/ 940565 h 940611"/>
              <a:gd name="connsiteX8" fmla="*/ 172300 w 636439"/>
              <a:gd name="connsiteY8" fmla="*/ 635290 h 9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439" h="940611">
                <a:moveTo>
                  <a:pt x="172300" y="635290"/>
                </a:moveTo>
                <a:cubicBezTo>
                  <a:pt x="160088" y="539637"/>
                  <a:pt x="-16992" y="382929"/>
                  <a:pt x="1327" y="366648"/>
                </a:cubicBezTo>
                <a:cubicBezTo>
                  <a:pt x="19646" y="350367"/>
                  <a:pt x="213009" y="598657"/>
                  <a:pt x="282212" y="537602"/>
                </a:cubicBezTo>
                <a:cubicBezTo>
                  <a:pt x="351415" y="476547"/>
                  <a:pt x="392122" y="12529"/>
                  <a:pt x="416547" y="318"/>
                </a:cubicBezTo>
                <a:cubicBezTo>
                  <a:pt x="440972" y="-11893"/>
                  <a:pt x="392123" y="330015"/>
                  <a:pt x="428760" y="464336"/>
                </a:cubicBezTo>
                <a:cubicBezTo>
                  <a:pt x="465397" y="598657"/>
                  <a:pt x="640441" y="773681"/>
                  <a:pt x="636370" y="806244"/>
                </a:cubicBezTo>
                <a:cubicBezTo>
                  <a:pt x="632299" y="838807"/>
                  <a:pt x="497963" y="637325"/>
                  <a:pt x="404335" y="659712"/>
                </a:cubicBezTo>
                <a:cubicBezTo>
                  <a:pt x="310707" y="682099"/>
                  <a:pt x="115310" y="944635"/>
                  <a:pt x="74602" y="940565"/>
                </a:cubicBezTo>
                <a:cubicBezTo>
                  <a:pt x="33894" y="936495"/>
                  <a:pt x="184512" y="730943"/>
                  <a:pt x="172300" y="635290"/>
                </a:cubicBezTo>
                <a:close/>
              </a:path>
            </a:pathLst>
          </a:custGeom>
          <a:solidFill>
            <a:srgbClr val="B9CD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701705" y="5059140"/>
            <a:ext cx="293145" cy="581750"/>
          </a:xfrm>
          <a:custGeom>
            <a:avLst/>
            <a:gdLst>
              <a:gd name="connsiteX0" fmla="*/ 610726 w 610775"/>
              <a:gd name="connsiteY0" fmla="*/ 528391 h 870345"/>
              <a:gd name="connsiteX1" fmla="*/ 317630 w 610775"/>
              <a:gd name="connsiteY1" fmla="*/ 870299 h 870345"/>
              <a:gd name="connsiteX2" fmla="*/ 329842 w 610775"/>
              <a:gd name="connsiteY2" fmla="*/ 552813 h 870345"/>
              <a:gd name="connsiteX3" fmla="*/ 109 w 610775"/>
              <a:gd name="connsiteY3" fmla="*/ 540602 h 870345"/>
              <a:gd name="connsiteX4" fmla="*/ 293205 w 610775"/>
              <a:gd name="connsiteY4" fmla="*/ 333015 h 870345"/>
              <a:gd name="connsiteX5" fmla="*/ 293205 w 610775"/>
              <a:gd name="connsiteY5" fmla="*/ 3318 h 870345"/>
              <a:gd name="connsiteX6" fmla="*/ 610726 w 610775"/>
              <a:gd name="connsiteY6" fmla="*/ 528391 h 870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0775" h="870345">
                <a:moveTo>
                  <a:pt x="610726" y="528391"/>
                </a:moveTo>
                <a:cubicBezTo>
                  <a:pt x="614797" y="672888"/>
                  <a:pt x="364444" y="866229"/>
                  <a:pt x="317630" y="870299"/>
                </a:cubicBezTo>
                <a:cubicBezTo>
                  <a:pt x="270816" y="874369"/>
                  <a:pt x="382762" y="607762"/>
                  <a:pt x="329842" y="552813"/>
                </a:cubicBezTo>
                <a:cubicBezTo>
                  <a:pt x="276922" y="497864"/>
                  <a:pt x="6215" y="577235"/>
                  <a:pt x="109" y="540602"/>
                </a:cubicBezTo>
                <a:cubicBezTo>
                  <a:pt x="-5997" y="503969"/>
                  <a:pt x="244356" y="422562"/>
                  <a:pt x="293205" y="333015"/>
                </a:cubicBezTo>
                <a:cubicBezTo>
                  <a:pt x="342054" y="243468"/>
                  <a:pt x="244356" y="-33315"/>
                  <a:pt x="293205" y="3318"/>
                </a:cubicBezTo>
                <a:cubicBezTo>
                  <a:pt x="342054" y="39951"/>
                  <a:pt x="606655" y="383894"/>
                  <a:pt x="610726" y="528391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1060862" y="5573803"/>
            <a:ext cx="430817" cy="237027"/>
          </a:xfrm>
          <a:custGeom>
            <a:avLst/>
            <a:gdLst>
              <a:gd name="connsiteX0" fmla="*/ 157194 w 870060"/>
              <a:gd name="connsiteY0" fmla="*/ 44280 h 447102"/>
              <a:gd name="connsiteX1" fmla="*/ 47283 w 870060"/>
              <a:gd name="connsiteY1" fmla="*/ 398399 h 447102"/>
              <a:gd name="connsiteX2" fmla="*/ 865511 w 870060"/>
              <a:gd name="connsiteY2" fmla="*/ 435032 h 447102"/>
              <a:gd name="connsiteX3" fmla="*/ 389229 w 870060"/>
              <a:gd name="connsiteY3" fmla="*/ 312922 h 447102"/>
              <a:gd name="connsiteX4" fmla="*/ 645689 w 870060"/>
              <a:gd name="connsiteY4" fmla="*/ 32069 h 447102"/>
              <a:gd name="connsiteX5" fmla="*/ 157194 w 870060"/>
              <a:gd name="connsiteY5" fmla="*/ 44280 h 447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0060" h="447102">
                <a:moveTo>
                  <a:pt x="157194" y="44280"/>
                </a:moveTo>
                <a:cubicBezTo>
                  <a:pt x="57460" y="105335"/>
                  <a:pt x="-70770" y="333274"/>
                  <a:pt x="47283" y="398399"/>
                </a:cubicBezTo>
                <a:cubicBezTo>
                  <a:pt x="165336" y="463524"/>
                  <a:pt x="808520" y="449278"/>
                  <a:pt x="865511" y="435032"/>
                </a:cubicBezTo>
                <a:cubicBezTo>
                  <a:pt x="922502" y="420786"/>
                  <a:pt x="425866" y="380083"/>
                  <a:pt x="389229" y="312922"/>
                </a:cubicBezTo>
                <a:cubicBezTo>
                  <a:pt x="352592" y="245762"/>
                  <a:pt x="684361" y="72772"/>
                  <a:pt x="645689" y="32069"/>
                </a:cubicBezTo>
                <a:cubicBezTo>
                  <a:pt x="607017" y="-8634"/>
                  <a:pt x="256928" y="-16775"/>
                  <a:pt x="157194" y="4428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1097043" y="4765384"/>
            <a:ext cx="318220" cy="539024"/>
          </a:xfrm>
          <a:custGeom>
            <a:avLst/>
            <a:gdLst>
              <a:gd name="connsiteX0" fmla="*/ 172300 w 636439"/>
              <a:gd name="connsiteY0" fmla="*/ 635290 h 940611"/>
              <a:gd name="connsiteX1" fmla="*/ 1327 w 636439"/>
              <a:gd name="connsiteY1" fmla="*/ 366648 h 940611"/>
              <a:gd name="connsiteX2" fmla="*/ 282212 w 636439"/>
              <a:gd name="connsiteY2" fmla="*/ 537602 h 940611"/>
              <a:gd name="connsiteX3" fmla="*/ 416547 w 636439"/>
              <a:gd name="connsiteY3" fmla="*/ 318 h 940611"/>
              <a:gd name="connsiteX4" fmla="*/ 428760 w 636439"/>
              <a:gd name="connsiteY4" fmla="*/ 464336 h 940611"/>
              <a:gd name="connsiteX5" fmla="*/ 636370 w 636439"/>
              <a:gd name="connsiteY5" fmla="*/ 806244 h 940611"/>
              <a:gd name="connsiteX6" fmla="*/ 404335 w 636439"/>
              <a:gd name="connsiteY6" fmla="*/ 659712 h 940611"/>
              <a:gd name="connsiteX7" fmla="*/ 74602 w 636439"/>
              <a:gd name="connsiteY7" fmla="*/ 940565 h 940611"/>
              <a:gd name="connsiteX8" fmla="*/ 172300 w 636439"/>
              <a:gd name="connsiteY8" fmla="*/ 635290 h 94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6439" h="940611">
                <a:moveTo>
                  <a:pt x="172300" y="635290"/>
                </a:moveTo>
                <a:cubicBezTo>
                  <a:pt x="160088" y="539637"/>
                  <a:pt x="-16992" y="382929"/>
                  <a:pt x="1327" y="366648"/>
                </a:cubicBezTo>
                <a:cubicBezTo>
                  <a:pt x="19646" y="350367"/>
                  <a:pt x="213009" y="598657"/>
                  <a:pt x="282212" y="537602"/>
                </a:cubicBezTo>
                <a:cubicBezTo>
                  <a:pt x="351415" y="476547"/>
                  <a:pt x="392122" y="12529"/>
                  <a:pt x="416547" y="318"/>
                </a:cubicBezTo>
                <a:cubicBezTo>
                  <a:pt x="440972" y="-11893"/>
                  <a:pt x="392123" y="330015"/>
                  <a:pt x="428760" y="464336"/>
                </a:cubicBezTo>
                <a:cubicBezTo>
                  <a:pt x="465397" y="598657"/>
                  <a:pt x="640441" y="773681"/>
                  <a:pt x="636370" y="806244"/>
                </a:cubicBezTo>
                <a:cubicBezTo>
                  <a:pt x="632299" y="838807"/>
                  <a:pt x="497963" y="637325"/>
                  <a:pt x="404335" y="659712"/>
                </a:cubicBezTo>
                <a:cubicBezTo>
                  <a:pt x="310707" y="682099"/>
                  <a:pt x="115310" y="944635"/>
                  <a:pt x="74602" y="940565"/>
                </a:cubicBezTo>
                <a:cubicBezTo>
                  <a:pt x="33894" y="936495"/>
                  <a:pt x="184512" y="730943"/>
                  <a:pt x="172300" y="63529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976270" y="5223146"/>
            <a:ext cx="836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APOPTOSIS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3227" y="4575443"/>
            <a:ext cx="14285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APOPTOSIS DISPOSAL</a:t>
            </a:r>
          </a:p>
        </p:txBody>
      </p:sp>
      <p:sp>
        <p:nvSpPr>
          <p:cNvPr id="105" name="Rounded Rectangle 104"/>
          <p:cNvSpPr/>
          <p:nvPr/>
        </p:nvSpPr>
        <p:spPr>
          <a:xfrm>
            <a:off x="658809" y="5992024"/>
            <a:ext cx="610618" cy="335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737933" y="6133058"/>
            <a:ext cx="244247" cy="1484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055454" y="6022743"/>
            <a:ext cx="168857" cy="1659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345903" y="35060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258" name="Oval 257"/>
          <p:cNvSpPr/>
          <p:nvPr/>
        </p:nvSpPr>
        <p:spPr>
          <a:xfrm>
            <a:off x="2492635" y="4928213"/>
            <a:ext cx="953574" cy="422338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508778" y="4895242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GLUCOSE</a:t>
            </a:r>
          </a:p>
          <a:p>
            <a:r>
              <a:rPr lang="en-US" sz="1100">
                <a:solidFill>
                  <a:srgbClr val="FFFFFF"/>
                </a:solidFill>
              </a:rPr>
              <a:t>METABOLISM</a:t>
            </a:r>
          </a:p>
        </p:txBody>
      </p:sp>
      <p:sp>
        <p:nvSpPr>
          <p:cNvPr id="259" name="Oval 258"/>
          <p:cNvSpPr/>
          <p:nvPr/>
        </p:nvSpPr>
        <p:spPr>
          <a:xfrm>
            <a:off x="7984244" y="6031316"/>
            <a:ext cx="980266" cy="34224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1761371" y="5276954"/>
            <a:ext cx="980266" cy="34224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811119" y="5220282"/>
            <a:ext cx="12776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GLYCOGEN FORMATION</a:t>
            </a:r>
          </a:p>
        </p:txBody>
      </p:sp>
      <p:sp>
        <p:nvSpPr>
          <p:cNvPr id="260" name="Oval 259"/>
          <p:cNvSpPr/>
          <p:nvPr/>
        </p:nvSpPr>
        <p:spPr>
          <a:xfrm>
            <a:off x="1937046" y="6176672"/>
            <a:ext cx="479931" cy="18984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988521" y="6133855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ETC</a:t>
            </a:r>
          </a:p>
        </p:txBody>
      </p:sp>
      <p:sp>
        <p:nvSpPr>
          <p:cNvPr id="261" name="Oval 260"/>
          <p:cNvSpPr/>
          <p:nvPr/>
        </p:nvSpPr>
        <p:spPr>
          <a:xfrm>
            <a:off x="3431371" y="6103597"/>
            <a:ext cx="855165" cy="340712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408925" y="6139270"/>
            <a:ext cx="9925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ANTIOXIDANT</a:t>
            </a:r>
          </a:p>
        </p:txBody>
      </p:sp>
      <p:sp>
        <p:nvSpPr>
          <p:cNvPr id="262" name="Oval 261"/>
          <p:cNvSpPr/>
          <p:nvPr/>
        </p:nvSpPr>
        <p:spPr>
          <a:xfrm>
            <a:off x="3535192" y="5578260"/>
            <a:ext cx="980266" cy="34224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3535192" y="5607809"/>
            <a:ext cx="99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TRANSLATION</a:t>
            </a:r>
          </a:p>
        </p:txBody>
      </p:sp>
      <p:sp>
        <p:nvSpPr>
          <p:cNvPr id="265" name="Oval 264"/>
          <p:cNvSpPr/>
          <p:nvPr/>
        </p:nvSpPr>
        <p:spPr>
          <a:xfrm>
            <a:off x="8419141" y="4959554"/>
            <a:ext cx="724859" cy="450309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>
            <a:off x="1136476" y="5965550"/>
            <a:ext cx="676582" cy="386486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1142783" y="5914987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CELL GROWTH</a:t>
            </a:r>
          </a:p>
        </p:txBody>
      </p:sp>
      <p:sp>
        <p:nvSpPr>
          <p:cNvPr id="267" name="Oval 266"/>
          <p:cNvSpPr/>
          <p:nvPr/>
        </p:nvSpPr>
        <p:spPr>
          <a:xfrm>
            <a:off x="5415910" y="5078909"/>
            <a:ext cx="798034" cy="342246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5415910" y="5111766"/>
            <a:ext cx="836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APOPTOSIS</a:t>
            </a:r>
          </a:p>
        </p:txBody>
      </p:sp>
      <p:sp>
        <p:nvSpPr>
          <p:cNvPr id="268" name="Oval 267"/>
          <p:cNvSpPr/>
          <p:nvPr/>
        </p:nvSpPr>
        <p:spPr>
          <a:xfrm>
            <a:off x="5625239" y="5838044"/>
            <a:ext cx="637092" cy="443503"/>
          </a:xfrm>
          <a:prstGeom prst="ellipse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5600815" y="5821883"/>
            <a:ext cx="913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CELL GROWTH</a:t>
            </a:r>
          </a:p>
        </p:txBody>
      </p:sp>
      <p:sp>
        <p:nvSpPr>
          <p:cNvPr id="269" name="Oval 268"/>
          <p:cNvSpPr/>
          <p:nvPr/>
        </p:nvSpPr>
        <p:spPr>
          <a:xfrm>
            <a:off x="6366202" y="5886286"/>
            <a:ext cx="384879" cy="316153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37242" y="5886745"/>
            <a:ext cx="43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TCA</a:t>
            </a:r>
          </a:p>
        </p:txBody>
      </p:sp>
      <p:sp>
        <p:nvSpPr>
          <p:cNvPr id="270" name="Oval 269"/>
          <p:cNvSpPr/>
          <p:nvPr/>
        </p:nvSpPr>
        <p:spPr>
          <a:xfrm>
            <a:off x="6871449" y="5334026"/>
            <a:ext cx="980266" cy="422268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/>
          <p:cNvSpPr/>
          <p:nvPr/>
        </p:nvSpPr>
        <p:spPr>
          <a:xfrm>
            <a:off x="6252697" y="4754613"/>
            <a:ext cx="980266" cy="503745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268792" y="4775700"/>
            <a:ext cx="12200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GALACTOSE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95873" y="5313918"/>
            <a:ext cx="10695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GLUCOSE</a:t>
            </a:r>
          </a:p>
          <a:p>
            <a:r>
              <a:rPr lang="en-US" sz="1100"/>
              <a:t>METABOLISM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001367" y="6060603"/>
            <a:ext cx="9971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TRANSLATION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8394717" y="4947146"/>
            <a:ext cx="806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FFFF"/>
                </a:solidFill>
              </a:rPr>
              <a:t>AMP SYNTHESIS</a:t>
            </a:r>
          </a:p>
        </p:txBody>
      </p:sp>
    </p:spTree>
    <p:extLst>
      <p:ext uri="{BB962C8B-B14F-4D97-AF65-F5344CB8AC3E}">
        <p14:creationId xmlns:p14="http://schemas.microsoft.com/office/powerpoint/2010/main" val="422871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382</Words>
  <Application>Microsoft Macintosh PowerPoint</Application>
  <PresentationFormat>On-screen Show (4:3)</PresentationFormat>
  <Paragraphs>233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22</cp:revision>
  <cp:lastPrinted>2013-10-13T13:41:34Z</cp:lastPrinted>
  <dcterms:created xsi:type="dcterms:W3CDTF">2013-09-27T12:52:06Z</dcterms:created>
  <dcterms:modified xsi:type="dcterms:W3CDTF">2013-10-16T16:54:17Z</dcterms:modified>
</cp:coreProperties>
</file>